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4"/>
    <p:sldMasterId id="2147483704" r:id="rId5"/>
    <p:sldMasterId id="2147483720" r:id="rId6"/>
    <p:sldMasterId id="2147483722" r:id="rId7"/>
  </p:sldMasterIdLst>
  <p:notesMasterIdLst>
    <p:notesMasterId r:id="rId45"/>
  </p:notesMasterIdLst>
  <p:sldIdLst>
    <p:sldId id="335" r:id="rId8"/>
    <p:sldId id="259" r:id="rId9"/>
    <p:sldId id="355" r:id="rId10"/>
    <p:sldId id="278" r:id="rId11"/>
    <p:sldId id="337" r:id="rId12"/>
    <p:sldId id="315" r:id="rId13"/>
    <p:sldId id="338" r:id="rId14"/>
    <p:sldId id="356" r:id="rId15"/>
    <p:sldId id="340" r:id="rId16"/>
    <p:sldId id="341" r:id="rId17"/>
    <p:sldId id="342" r:id="rId18"/>
    <p:sldId id="322" r:id="rId19"/>
    <p:sldId id="343" r:id="rId20"/>
    <p:sldId id="305" r:id="rId21"/>
    <p:sldId id="306" r:id="rId22"/>
    <p:sldId id="307" r:id="rId23"/>
    <p:sldId id="289" r:id="rId24"/>
    <p:sldId id="344" r:id="rId25"/>
    <p:sldId id="357" r:id="rId26"/>
    <p:sldId id="345" r:id="rId27"/>
    <p:sldId id="359" r:id="rId28"/>
    <p:sldId id="346" r:id="rId29"/>
    <p:sldId id="347" r:id="rId30"/>
    <p:sldId id="348" r:id="rId31"/>
    <p:sldId id="349" r:id="rId32"/>
    <p:sldId id="350" r:id="rId33"/>
    <p:sldId id="351" r:id="rId34"/>
    <p:sldId id="354" r:id="rId35"/>
    <p:sldId id="302" r:id="rId36"/>
    <p:sldId id="309" r:id="rId37"/>
    <p:sldId id="310" r:id="rId38"/>
    <p:sldId id="311" r:id="rId39"/>
    <p:sldId id="312" r:id="rId40"/>
    <p:sldId id="333" r:id="rId41"/>
    <p:sldId id="1435" r:id="rId42"/>
    <p:sldId id="1709" r:id="rId43"/>
    <p:sldId id="1710"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851F"/>
    <a:srgbClr val="35372F"/>
    <a:srgbClr val="F04E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B2C5C5-A245-4269-92EF-D172E9DD81B6}" v="8" dt="2022-08-12T17:24:34.2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94"/>
  </p:normalViewPr>
  <p:slideViewPr>
    <p:cSldViewPr snapToGrid="0" showGuides="1">
      <p:cViewPr varScale="1">
        <p:scale>
          <a:sx n="121" d="100"/>
          <a:sy n="121" d="100"/>
        </p:scale>
        <p:origin x="784"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5265D8-C297-47D0-B951-8C280B496532}" type="datetimeFigureOut">
              <a:rPr lang="en-GB" smtClean="0"/>
              <a:t>25/10/2023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6EB7DB-1CED-43A1-865A-F1159FE89D29}" type="slidenum">
              <a:rPr lang="en-GB" smtClean="0"/>
              <a:t>‹#›</a:t>
            </a:fld>
            <a:endParaRPr lang="en-GB" dirty="0"/>
          </a:p>
        </p:txBody>
      </p:sp>
    </p:spTree>
    <p:extLst>
      <p:ext uri="{BB962C8B-B14F-4D97-AF65-F5344CB8AC3E}">
        <p14:creationId xmlns:p14="http://schemas.microsoft.com/office/powerpoint/2010/main" val="108405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zaXBVYr9Ij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youtu.be/QG9ZcsL4lNc"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youtu.be/QG9ZcsL4lNc"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w77zPAtVTuI"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C18C5-F3FA-4D0A-A9B9-2971BB5756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9868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8DEA9-6F4F-4540-9E5D-C6F39079AF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5040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BB252E-798C-4DBA-9397-81E6123FBA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8606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BB252E-798C-4DBA-9397-81E6123FBA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0314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URL: </a:t>
            </a:r>
            <a:r>
              <a:rPr lang="en-GB" dirty="0">
                <a:hlinkClick r:id="rId3"/>
              </a:rPr>
              <a:t>https://www.youtube.com/watch?v=zaXBVYr9Ij0</a:t>
            </a:r>
            <a:endParaRPr lang="en-GB" dirty="0"/>
          </a:p>
        </p:txBody>
      </p:sp>
      <p:sp>
        <p:nvSpPr>
          <p:cNvPr id="4" name="Slide Number Placeholder 3"/>
          <p:cNvSpPr>
            <a:spLocks noGrp="1"/>
          </p:cNvSpPr>
          <p:nvPr>
            <p:ph type="sldNum" sz="quarter" idx="5"/>
          </p:nvPr>
        </p:nvSpPr>
        <p:spPr/>
        <p:txBody>
          <a:bodyPr/>
          <a:lstStyle/>
          <a:p>
            <a:fld id="{DC6EB7DB-1CED-43A1-865A-F1159FE89D29}" type="slidenum">
              <a:rPr lang="en-GB" smtClean="0"/>
              <a:t>11</a:t>
            </a:fld>
            <a:endParaRPr lang="en-GB" dirty="0"/>
          </a:p>
        </p:txBody>
      </p:sp>
    </p:spTree>
    <p:extLst>
      <p:ext uri="{BB962C8B-B14F-4D97-AF65-F5344CB8AC3E}">
        <p14:creationId xmlns:p14="http://schemas.microsoft.com/office/powerpoint/2010/main" val="951619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URL: </a:t>
            </a:r>
            <a:r>
              <a:rPr lang="en-GB" dirty="0">
                <a:hlinkClick r:id="rId3"/>
              </a:rPr>
              <a:t>https://youtu.be/QG9ZcsL4lNc</a:t>
            </a:r>
            <a:endParaRPr lang="en-GB" dirty="0"/>
          </a:p>
        </p:txBody>
      </p:sp>
      <p:sp>
        <p:nvSpPr>
          <p:cNvPr id="4" name="Slide Number Placeholder 3"/>
          <p:cNvSpPr>
            <a:spLocks noGrp="1"/>
          </p:cNvSpPr>
          <p:nvPr>
            <p:ph type="sldNum" sz="quarter" idx="5"/>
          </p:nvPr>
        </p:nvSpPr>
        <p:spPr/>
        <p:txBody>
          <a:bodyPr/>
          <a:lstStyle/>
          <a:p>
            <a:fld id="{DC6EB7DB-1CED-43A1-865A-F1159FE89D29}" type="slidenum">
              <a:rPr lang="en-GB" smtClean="0"/>
              <a:t>14</a:t>
            </a:fld>
            <a:endParaRPr lang="en-GB" dirty="0"/>
          </a:p>
        </p:txBody>
      </p:sp>
    </p:spTree>
    <p:extLst>
      <p:ext uri="{BB962C8B-B14F-4D97-AF65-F5344CB8AC3E}">
        <p14:creationId xmlns:p14="http://schemas.microsoft.com/office/powerpoint/2010/main" val="1290475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URL: </a:t>
            </a:r>
            <a:r>
              <a:rPr lang="en-GB" dirty="0">
                <a:hlinkClick r:id="rId3"/>
              </a:rPr>
              <a:t>https://youtu.be/QG9ZcsL4lNc</a:t>
            </a:r>
            <a:endParaRPr lang="en-GB" dirty="0"/>
          </a:p>
        </p:txBody>
      </p:sp>
      <p:sp>
        <p:nvSpPr>
          <p:cNvPr id="4" name="Slide Number Placeholder 3"/>
          <p:cNvSpPr>
            <a:spLocks noGrp="1"/>
          </p:cNvSpPr>
          <p:nvPr>
            <p:ph type="sldNum" sz="quarter" idx="5"/>
          </p:nvPr>
        </p:nvSpPr>
        <p:spPr/>
        <p:txBody>
          <a:bodyPr/>
          <a:lstStyle/>
          <a:p>
            <a:fld id="{DC6EB7DB-1CED-43A1-865A-F1159FE89D29}" type="slidenum">
              <a:rPr lang="en-GB" smtClean="0"/>
              <a:t>15</a:t>
            </a:fld>
            <a:endParaRPr lang="en-GB" dirty="0"/>
          </a:p>
        </p:txBody>
      </p:sp>
    </p:spTree>
    <p:extLst>
      <p:ext uri="{BB962C8B-B14F-4D97-AF65-F5344CB8AC3E}">
        <p14:creationId xmlns:p14="http://schemas.microsoft.com/office/powerpoint/2010/main" val="3790211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URL: </a:t>
            </a:r>
            <a:r>
              <a:rPr lang="en-GB" dirty="0">
                <a:hlinkClick r:id="rId3"/>
              </a:rPr>
              <a:t>https://www.youtube.com/watch?v=w77zPAtVTuI</a:t>
            </a:r>
            <a:endParaRPr lang="en-GB" dirty="0"/>
          </a:p>
        </p:txBody>
      </p:sp>
      <p:sp>
        <p:nvSpPr>
          <p:cNvPr id="4" name="Slide Number Placeholder 3"/>
          <p:cNvSpPr>
            <a:spLocks noGrp="1"/>
          </p:cNvSpPr>
          <p:nvPr>
            <p:ph type="sldNum" sz="quarter" idx="5"/>
          </p:nvPr>
        </p:nvSpPr>
        <p:spPr/>
        <p:txBody>
          <a:bodyPr/>
          <a:lstStyle/>
          <a:p>
            <a:fld id="{DC6EB7DB-1CED-43A1-865A-F1159FE89D29}" type="slidenum">
              <a:rPr lang="en-GB" smtClean="0"/>
              <a:t>35</a:t>
            </a:fld>
            <a:endParaRPr lang="en-GB" dirty="0"/>
          </a:p>
        </p:txBody>
      </p:sp>
    </p:spTree>
    <p:extLst>
      <p:ext uri="{BB962C8B-B14F-4D97-AF65-F5344CB8AC3E}">
        <p14:creationId xmlns:p14="http://schemas.microsoft.com/office/powerpoint/2010/main" val="2780827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B347D9-6FFC-461D-B4F1-ABC54C1F432C}" type="slidenum">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40645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63959E-96EE-479F-BDDA-F5EA39DEBA36}" type="datetimeFigureOut">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25/10/2023</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B347D9-6FFC-461D-B4F1-ABC54C1F432C}" type="slidenum">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3274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63959E-96EE-479F-BDDA-F5EA39DEBA36}" type="datetimeFigureOut">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25/10/2023</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B347D9-6FFC-461D-B4F1-ABC54C1F432C}" type="slidenum">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3020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p:nvPr>
        </p:nvSpPr>
        <p:spPr/>
        <p:txBody>
          <a:bodyPr/>
          <a:lstStyle/>
          <a:p>
            <a:r>
              <a:rPr lang="en-US"/>
              <a:t>Click to edit Master title style</a:t>
            </a:r>
            <a:endParaRPr lang="en-GB"/>
          </a:p>
        </p:txBody>
      </p:sp>
      <p:sp>
        <p:nvSpPr>
          <p:cNvPr id="8" name="Date Placeholder 7"/>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A75472-A2B2-4D99-9D5D-B76258FC6896}" type="datetime1">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25/10/2023</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ooter Placeholder 8"/>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Slide Number Placeholder 9"/>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DB531D-2584-48E8-974B-990AB77A0882}" type="slidenum">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8341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0EC0FD-F6C7-44DD-B05F-9F722E41B7C8}" type="datetime1">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25/10/2023</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DB531D-2584-48E8-974B-990AB77A0882}" type="slidenum">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0372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p:nvPr>
        </p:nvSpPr>
        <p:spPr/>
        <p:txBody>
          <a:bodyPr/>
          <a:lstStyle/>
          <a:p>
            <a:r>
              <a:rPr lang="en-US"/>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A75472-A2B2-4D99-9D5D-B76258FC6896}" type="datetime1">
              <a:rPr kumimoji="0" lang="en-GB"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25/10/2023</a:t>
            </a:fld>
            <a:endParaRPr kumimoji="0" lang="en-GB" sz="1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DB531D-2584-48E8-974B-990AB77A0882}" type="slidenum">
              <a:rPr kumimoji="0" lang="en-GB"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422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0EC0FD-F6C7-44DD-B05F-9F722E41B7C8}" type="datetime1">
              <a:rPr kumimoji="0" lang="en-GB"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25/10/2023</a:t>
            </a:fld>
            <a:endParaRPr kumimoji="0" lang="en-GB" sz="1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DB531D-2584-48E8-974B-990AB77A0882}" type="slidenum">
              <a:rPr kumimoji="0" lang="en-GB"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5067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441819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prstClr val="black">
                  <a:tint val="75000"/>
                </a:prstClr>
              </a:solidFill>
            </a:endParaRPr>
          </a:p>
        </p:txBody>
      </p:sp>
    </p:spTree>
    <p:extLst>
      <p:ext uri="{BB962C8B-B14F-4D97-AF65-F5344CB8AC3E}">
        <p14:creationId xmlns:p14="http://schemas.microsoft.com/office/powerpoint/2010/main" val="3080880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25/10/2023</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618146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25/10/2023</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002049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lvl1pPr>
              <a:defRPr>
                <a:solidFill>
                  <a:srgbClr val="35372F"/>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43022" y="1825625"/>
            <a:ext cx="11337851" cy="4351338"/>
          </a:xfrm>
        </p:spPr>
        <p:txBody>
          <a:bodyPr/>
          <a:lstStyle>
            <a:lvl1pPr>
              <a:buClr>
                <a:srgbClr val="35372F"/>
              </a:buClr>
              <a:defRPr>
                <a:solidFill>
                  <a:srgbClr val="35372F"/>
                </a:solidFill>
              </a:defRPr>
            </a:lvl1pPr>
            <a:lvl2pPr>
              <a:buClr>
                <a:srgbClr val="35372F"/>
              </a:buClr>
              <a:defRPr>
                <a:solidFill>
                  <a:srgbClr val="35372F"/>
                </a:solidFill>
              </a:defRPr>
            </a:lvl2pPr>
            <a:lvl3pPr>
              <a:buClr>
                <a:srgbClr val="35372F"/>
              </a:buClr>
              <a:defRPr>
                <a:solidFill>
                  <a:srgbClr val="35372F"/>
                </a:solidFill>
              </a:defRPr>
            </a:lvl3pPr>
            <a:lvl4pPr>
              <a:buClr>
                <a:srgbClr val="35372F"/>
              </a:buClr>
              <a:defRPr>
                <a:solidFill>
                  <a:srgbClr val="35372F"/>
                </a:solidFill>
              </a:defRPr>
            </a:lvl4pPr>
            <a:lvl5pPr>
              <a:buClr>
                <a:srgbClr val="35372F"/>
              </a:buClr>
              <a:defRPr>
                <a:solidFill>
                  <a:srgbClr val="35372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67773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25/10/2023</a:t>
            </a:fld>
            <a:endParaRPr lang="en-GB" dirty="0">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716909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25/10/2023</a:t>
            </a:fld>
            <a:endParaRPr lang="en-GB"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9875069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25/10/2023</a:t>
            </a:fld>
            <a:endParaRPr lang="en-GB" dirty="0">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2382800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25/10/2023</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6363160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25/10/2023</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1156137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25/10/2023</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7054898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a:solidFill>
                  <a:prstClr val="black"/>
                </a:solidFill>
              </a:rPr>
              <a:pPr/>
              <a:t>25/10/2023</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4675155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p:nvPr>
        </p:nvSpPr>
        <p:spPr/>
        <p:txBody>
          <a:bodyPr/>
          <a:lstStyle/>
          <a:p>
            <a:r>
              <a:rPr lang="en-US"/>
              <a:t>Click to edit Master title style</a:t>
            </a:r>
            <a:endParaRPr lang="en-GB"/>
          </a:p>
        </p:txBody>
      </p:sp>
      <p:sp>
        <p:nvSpPr>
          <p:cNvPr id="8" name="Date Placeholder 7"/>
          <p:cNvSpPr>
            <a:spLocks noGrp="1"/>
          </p:cNvSpPr>
          <p:nvPr>
            <p:ph type="dt" sz="half" idx="10"/>
          </p:nvPr>
        </p:nvSpPr>
        <p:spPr>
          <a:xfrm>
            <a:off x="838200" y="6356350"/>
            <a:ext cx="2743200" cy="365125"/>
          </a:xfrm>
          <a:prstGeom prst="rect">
            <a:avLst/>
          </a:prstGeom>
        </p:spPr>
        <p:txBody>
          <a:bodyPr/>
          <a:lstStyle/>
          <a:p>
            <a:fld id="{1DA75472-A2B2-4D99-9D5D-B76258FC6896}" type="datetime1">
              <a:rPr lang="en-GB">
                <a:solidFill>
                  <a:prstClr val="black"/>
                </a:solidFill>
              </a:rPr>
              <a:pPr/>
              <a:t>25/10/2023</a:t>
            </a:fld>
            <a:endParaRPr lang="en-GB" dirty="0">
              <a:solidFill>
                <a:prstClr val="black"/>
              </a:solidFill>
            </a:endParaRPr>
          </a:p>
        </p:txBody>
      </p:sp>
      <p:sp>
        <p:nvSpPr>
          <p:cNvPr id="9" name="Footer Placeholder 8"/>
          <p:cNvSpPr>
            <a:spLocks noGrp="1"/>
          </p:cNvSpPr>
          <p:nvPr>
            <p:ph type="ftr" sz="quarter" idx="11"/>
          </p:nvPr>
        </p:nvSpPr>
        <p:spPr>
          <a:xfrm>
            <a:off x="4038600" y="6356350"/>
            <a:ext cx="4114800" cy="365125"/>
          </a:xfrm>
          <a:prstGeom prst="rect">
            <a:avLst/>
          </a:prstGeom>
        </p:spPr>
        <p:txBody>
          <a:bodyPr/>
          <a:lstStyle/>
          <a:p>
            <a:endParaRPr lang="en-GB" dirty="0">
              <a:solidFill>
                <a:prstClr val="black"/>
              </a:solidFill>
            </a:endParaRPr>
          </a:p>
        </p:txBody>
      </p:sp>
      <p:sp>
        <p:nvSpPr>
          <p:cNvPr id="10" name="Slide Number Placeholder 9"/>
          <p:cNvSpPr>
            <a:spLocks noGrp="1"/>
          </p:cNvSpPr>
          <p:nvPr>
            <p:ph type="sldNum" sz="quarter" idx="12"/>
          </p:nvPr>
        </p:nvSpPr>
        <p:spPr>
          <a:xfrm>
            <a:off x="8610600" y="6356350"/>
            <a:ext cx="2743200" cy="365125"/>
          </a:xfrm>
          <a:prstGeom prst="rect">
            <a:avLst/>
          </a:prstGeom>
        </p:spPr>
        <p:txBody>
          <a:bodyPr/>
          <a:lstStyle/>
          <a:p>
            <a:fld id="{CADB531D-2584-48E8-974B-990AB77A0882}"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0579324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F0EC0FD-F6C7-44DD-B05F-9F722E41B7C8}" type="datetime1">
              <a:rPr lang="en-GB">
                <a:solidFill>
                  <a:prstClr val="black"/>
                </a:solidFill>
              </a:rPr>
              <a:pPr/>
              <a:t>25/10/2023</a:t>
            </a:fld>
            <a:endParaRPr lang="en-GB" dirty="0">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ADB531D-2584-48E8-974B-990AB77A0882}"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2909505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p:nvPr>
        </p:nvSpPr>
        <p:spPr/>
        <p:txBody>
          <a:bodyPr/>
          <a:lstStyle/>
          <a:p>
            <a:r>
              <a:rPr lang="en-US"/>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a:solidFill>
                  <a:prstClr val="black">
                    <a:tint val="75000"/>
                  </a:prstClr>
                </a:solidFill>
              </a:rPr>
              <a:pPr/>
              <a:t>25/10/2023</a:t>
            </a:fld>
            <a:endParaRPr lang="en-GB" dirty="0">
              <a:solidFill>
                <a:prstClr val="black">
                  <a:tint val="75000"/>
                </a:prstClr>
              </a:solidFill>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24407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63959E-96EE-479F-BDDA-F5EA39DEBA36}" type="datetimeFigureOut">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25/10/2023</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B347D9-6FFC-461D-B4F1-ABC54C1F432C}" type="slidenum">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88303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a:solidFill>
                  <a:prstClr val="black">
                    <a:tint val="75000"/>
                  </a:prstClr>
                </a:solidFill>
              </a:rPr>
              <a:pPr/>
              <a:t>25/10/2023</a:t>
            </a:fld>
            <a:endParaRPr lang="en-GB" dirty="0">
              <a:solidFill>
                <a:prstClr val="black">
                  <a:tint val="75000"/>
                </a:prstClr>
              </a:solidFill>
            </a:endParaRPr>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240985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758F3-6311-4BBF-9C0A-1ADA7A27E44C}"/>
              </a:ext>
            </a:extLst>
          </p:cNvPr>
          <p:cNvSpPr>
            <a:spLocks noGrp="1"/>
          </p:cNvSpPr>
          <p:nvPr>
            <p:ph type="title"/>
          </p:nvPr>
        </p:nvSpPr>
        <p:spPr>
          <a:xfrm>
            <a:off x="838200" y="525818"/>
            <a:ext cx="10515600" cy="498598"/>
          </a:xfrm>
          <a:prstGeom prst="rect">
            <a:avLst/>
          </a:prstGeom>
        </p:spPr>
        <p:txBody>
          <a:bodyPr lIns="0" tIns="0" rIns="0" bIns="0" anchor="t">
            <a:spAutoFit/>
          </a:bodyPr>
          <a:lstStyle>
            <a:lvl1pPr algn="ctr">
              <a:defRPr sz="3600" cap="all" baseline="0">
                <a:solidFill>
                  <a:schemeClr val="tx1">
                    <a:lumMod val="75000"/>
                    <a:lumOff val="2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27451442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B347D9-6FFC-461D-B4F1-ABC54C1F432C}" type="slidenum">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99091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78863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63959E-96EE-479F-BDDA-F5EA39DEBA36}" type="datetimeFigureOut">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25/10/2023</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B347D9-6FFC-461D-B4F1-ABC54C1F432C}" type="slidenum">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26770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63959E-96EE-479F-BDDA-F5EA39DEBA36}" type="datetimeFigureOut">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25/10/2023</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B347D9-6FFC-461D-B4F1-ABC54C1F432C}" type="slidenum">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22529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63959E-96EE-479F-BDDA-F5EA39DEBA36}" type="datetimeFigureOut">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25/10/2023</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B347D9-6FFC-461D-B4F1-ABC54C1F432C}" type="slidenum">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8092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63959E-96EE-479F-BDDA-F5EA39DEBA36}" type="datetimeFigureOut">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25/10/2023</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B347D9-6FFC-461D-B4F1-ABC54C1F432C}" type="slidenum">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96428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63959E-96EE-479F-BDDA-F5EA39DEBA36}" type="datetimeFigureOut">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25/10/2023</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B347D9-6FFC-461D-B4F1-ABC54C1F432C}" type="slidenum">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56757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63959E-96EE-479F-BDDA-F5EA39DEBA36}" type="datetimeFigureOut">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25/10/2023</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B347D9-6FFC-461D-B4F1-ABC54C1F432C}" type="slidenum">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550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63959E-96EE-479F-BDDA-F5EA39DEBA36}" type="datetimeFigureOut">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25/10/2023</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B347D9-6FFC-461D-B4F1-ABC54C1F432C}" type="slidenum">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89633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63959E-96EE-479F-BDDA-F5EA39DEBA36}" type="datetimeFigureOut">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25/10/2023</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B347D9-6FFC-461D-B4F1-ABC54C1F432C}" type="slidenum">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16413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63959E-96EE-479F-BDDA-F5EA39DEBA36}" type="datetimeFigureOut">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25/10/2023</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B347D9-6FFC-461D-B4F1-ABC54C1F432C}" type="slidenum">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38978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63959E-96EE-479F-BDDA-F5EA39DEBA36}" type="datetimeFigureOut">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25/10/2023</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B347D9-6FFC-461D-B4F1-ABC54C1F432C}" type="slidenum">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20304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p:nvPr>
        </p:nvSpPr>
        <p:spPr/>
        <p:txBody>
          <a:bodyPr/>
          <a:lstStyle/>
          <a:p>
            <a:r>
              <a:rPr lang="en-US"/>
              <a:t>Click to edit Master title style</a:t>
            </a:r>
            <a:endParaRPr lang="en-GB"/>
          </a:p>
        </p:txBody>
      </p:sp>
      <p:sp>
        <p:nvSpPr>
          <p:cNvPr id="8" name="Date Placeholder 7"/>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A75472-A2B2-4D99-9D5D-B76258FC6896}" type="datetime1">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25/10/2023</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ooter Placeholder 8"/>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Slide Number Placeholder 9"/>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DB531D-2584-48E8-974B-990AB77A0882}" type="slidenum">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72123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0EC0FD-F6C7-44DD-B05F-9F722E41B7C8}" type="datetime1">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25/10/2023</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DB531D-2584-48E8-974B-990AB77A0882}" type="slidenum">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6813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p:nvPr>
        </p:nvSpPr>
        <p:spPr/>
        <p:txBody>
          <a:bodyPr/>
          <a:lstStyle/>
          <a:p>
            <a:r>
              <a:rPr lang="en-US"/>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A75472-A2B2-4D99-9D5D-B76258FC6896}" type="datetime1">
              <a:rPr kumimoji="0" lang="en-GB"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25/10/2023</a:t>
            </a:fld>
            <a:endParaRPr kumimoji="0" lang="en-GB" sz="1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DB531D-2584-48E8-974B-990AB77A0882}" type="slidenum">
              <a:rPr kumimoji="0" lang="en-GB"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96004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0EC0FD-F6C7-44DD-B05F-9F722E41B7C8}" type="datetime1">
              <a:rPr kumimoji="0" lang="en-GB"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25/10/2023</a:t>
            </a:fld>
            <a:endParaRPr kumimoji="0" lang="en-GB" sz="1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DB531D-2584-48E8-974B-990AB77A0882}" type="slidenum">
              <a:rPr kumimoji="0" lang="en-GB"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1434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63959E-96EE-479F-BDDA-F5EA39DEBA36}" type="datetimeFigureOut">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25/10/2023</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B347D9-6FFC-461D-B4F1-ABC54C1F432C}" type="slidenum">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3149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63959E-96EE-479F-BDDA-F5EA39DEBA36}" type="datetimeFigureOut">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25/10/2023</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B347D9-6FFC-461D-B4F1-ABC54C1F432C}" type="slidenum">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7872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63959E-96EE-479F-BDDA-F5EA39DEBA36}" type="datetimeFigureOut">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25/10/2023</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B347D9-6FFC-461D-B4F1-ABC54C1F432C}" type="slidenum">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3217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63959E-96EE-479F-BDDA-F5EA39DEBA36}" type="datetimeFigureOut">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25/10/2023</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B347D9-6FFC-461D-B4F1-ABC54C1F432C}" type="slidenum">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9876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63959E-96EE-479F-BDDA-F5EA39DEBA36}" type="datetimeFigureOut">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25/10/2023</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B347D9-6FFC-461D-B4F1-ABC54C1F432C}" type="slidenum">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5512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image" Target="../media/image1.png"/><Relationship Id="rId2" Type="http://schemas.openxmlformats.org/officeDocument/2006/relationships/slideLayout" Target="../slideLayouts/slideLayout33.xml"/><Relationship Id="rId16" Type="http://schemas.openxmlformats.org/officeDocument/2006/relationships/theme" Target="../theme/theme4.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25" y="490205"/>
            <a:ext cx="11349908" cy="1190958"/>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1037" y="1825625"/>
            <a:ext cx="11327496"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1" name="Straight Connector 10"/>
          <p:cNvCxnSpPr/>
          <p:nvPr userDrawn="1"/>
        </p:nvCxnSpPr>
        <p:spPr>
          <a:xfrm>
            <a:off x="428625" y="315675"/>
            <a:ext cx="11349908" cy="1638"/>
          </a:xfrm>
          <a:prstGeom prst="line">
            <a:avLst/>
          </a:prstGeom>
          <a:ln>
            <a:solidFill>
              <a:srgbClr val="35372F"/>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17" cstate="print">
            <a:duotone>
              <a:prstClr val="black"/>
              <a:srgbClr val="35372F">
                <a:tint val="45000"/>
                <a:satMod val="400000"/>
              </a:srgbClr>
            </a:duotone>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cxnSp>
        <p:nvCxnSpPr>
          <p:cNvPr id="17" name="Straight Connector 16"/>
          <p:cNvCxnSpPr/>
          <p:nvPr userDrawn="1"/>
        </p:nvCxnSpPr>
        <p:spPr>
          <a:xfrm>
            <a:off x="1754372" y="6534030"/>
            <a:ext cx="10024161" cy="7804"/>
          </a:xfrm>
          <a:prstGeom prst="line">
            <a:avLst/>
          </a:prstGeom>
          <a:ln>
            <a:solidFill>
              <a:srgbClr val="35372F"/>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345374" y="45466"/>
            <a:ext cx="445820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5372F"/>
                </a:solidFill>
                <a:effectLst/>
                <a:uLnTx/>
                <a:uFillTx/>
                <a:latin typeface="Foco"/>
                <a:ea typeface="+mn-ea"/>
                <a:cs typeface="Foco"/>
              </a:rPr>
              <a:t>EXPLORING THE NATURAL WORLD </a:t>
            </a:r>
            <a:r>
              <a:rPr kumimoji="0" lang="en-US" sz="1200" b="0" i="0" u="none" strike="noStrike" kern="1200" cap="none" spc="0" normalizeH="0" baseline="0" noProof="0" dirty="0">
                <a:ln>
                  <a:noFill/>
                </a:ln>
                <a:solidFill>
                  <a:srgbClr val="35372F"/>
                </a:solidFill>
                <a:effectLst/>
                <a:uLnTx/>
                <a:uFillTx/>
                <a:latin typeface="Foco"/>
                <a:ea typeface="+mn-ea"/>
                <a:cs typeface="Foco"/>
              </a:rPr>
              <a:t>| Changing Climates – Y5&amp;6 |</a:t>
            </a:r>
            <a:endParaRPr kumimoji="0" lang="en-US" sz="1200" b="0" i="0" u="none" strike="noStrike" kern="1200" cap="none" spc="0" normalizeH="0" baseline="0" noProof="0" dirty="0">
              <a:ln>
                <a:noFill/>
              </a:ln>
              <a:solidFill>
                <a:srgbClr val="35372F"/>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6CD31E0-5732-E373-2503-A37093B6C6FD}"/>
              </a:ext>
            </a:extLst>
          </p:cNvPr>
          <p:cNvSpPr txBox="1"/>
          <p:nvPr userDrawn="1"/>
        </p:nvSpPr>
        <p:spPr>
          <a:xfrm>
            <a:off x="9664287" y="6541834"/>
            <a:ext cx="3113445" cy="2840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52823"/>
                </a:solidFill>
                <a:effectLst/>
                <a:uLnTx/>
                <a:uFillTx/>
                <a:latin typeface="Calibri" panose="020F0502020204030204"/>
                <a:ea typeface="+mn-ea"/>
                <a:cs typeface="+mn-cs"/>
              </a:rPr>
              <a:t>© ThoughtBox Education 2023-4</a:t>
            </a:r>
          </a:p>
        </p:txBody>
      </p:sp>
    </p:spTree>
    <p:extLst>
      <p:ext uri="{BB962C8B-B14F-4D97-AF65-F5344CB8AC3E}">
        <p14:creationId xmlns:p14="http://schemas.microsoft.com/office/powerpoint/2010/main" val="368154728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Lst>
  <p:txStyles>
    <p:titleStyle>
      <a:lvl1pPr algn="l" defTabSz="914400" rtl="0" eaLnBrk="1" latinLnBrk="0" hangingPunct="1">
        <a:lnSpc>
          <a:spcPct val="90000"/>
        </a:lnSpc>
        <a:spcBef>
          <a:spcPct val="0"/>
        </a:spcBef>
        <a:buNone/>
        <a:defRPr sz="4400" kern="1200">
          <a:solidFill>
            <a:srgbClr val="35372F"/>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35372F"/>
        </a:buClr>
        <a:buFont typeface="Arial" panose="020B0604020202020204" pitchFamily="34" charset="0"/>
        <a:buChar char="•"/>
        <a:defRPr sz="2800" kern="1200">
          <a:solidFill>
            <a:srgbClr val="35372F"/>
          </a:solidFill>
          <a:latin typeface="+mj-lt"/>
          <a:ea typeface="+mn-ea"/>
          <a:cs typeface="+mn-cs"/>
        </a:defRPr>
      </a:lvl1pPr>
      <a:lvl2pPr marL="685800" indent="-228600" algn="l" defTabSz="914400" rtl="0" eaLnBrk="1" latinLnBrk="0" hangingPunct="1">
        <a:lnSpc>
          <a:spcPct val="90000"/>
        </a:lnSpc>
        <a:spcBef>
          <a:spcPts val="500"/>
        </a:spcBef>
        <a:buClr>
          <a:srgbClr val="35372F"/>
        </a:buClr>
        <a:buFont typeface="Arial" panose="020B0604020202020204" pitchFamily="34" charset="0"/>
        <a:buChar char="•"/>
        <a:defRPr sz="2400" kern="1200">
          <a:solidFill>
            <a:srgbClr val="35372F"/>
          </a:solidFill>
          <a:latin typeface="+mj-lt"/>
          <a:ea typeface="+mn-ea"/>
          <a:cs typeface="+mn-cs"/>
        </a:defRPr>
      </a:lvl2pPr>
      <a:lvl3pPr marL="1143000" indent="-228600" algn="l" defTabSz="914400" rtl="0" eaLnBrk="1" latinLnBrk="0" hangingPunct="1">
        <a:lnSpc>
          <a:spcPct val="90000"/>
        </a:lnSpc>
        <a:spcBef>
          <a:spcPts val="500"/>
        </a:spcBef>
        <a:buClr>
          <a:srgbClr val="35372F"/>
        </a:buClr>
        <a:buFont typeface="Arial" panose="020B0604020202020204" pitchFamily="34" charset="0"/>
        <a:buChar char="•"/>
        <a:defRPr sz="2000" kern="1200">
          <a:solidFill>
            <a:srgbClr val="35372F"/>
          </a:solidFill>
          <a:latin typeface="+mj-lt"/>
          <a:ea typeface="+mn-ea"/>
          <a:cs typeface="+mn-cs"/>
        </a:defRPr>
      </a:lvl3pPr>
      <a:lvl4pPr marL="1600200" indent="-228600" algn="l" defTabSz="914400" rtl="0" eaLnBrk="1" latinLnBrk="0" hangingPunct="1">
        <a:lnSpc>
          <a:spcPct val="90000"/>
        </a:lnSpc>
        <a:spcBef>
          <a:spcPts val="500"/>
        </a:spcBef>
        <a:buClr>
          <a:srgbClr val="35372F"/>
        </a:buClr>
        <a:buFont typeface="Arial" panose="020B0604020202020204" pitchFamily="34" charset="0"/>
        <a:buChar char="•"/>
        <a:defRPr sz="1800" kern="1200">
          <a:solidFill>
            <a:srgbClr val="35372F"/>
          </a:solidFill>
          <a:latin typeface="+mj-lt"/>
          <a:ea typeface="+mn-ea"/>
          <a:cs typeface="+mn-cs"/>
        </a:defRPr>
      </a:lvl4pPr>
      <a:lvl5pPr marL="2057400" indent="-228600" algn="l" defTabSz="914400" rtl="0" eaLnBrk="1" latinLnBrk="0" hangingPunct="1">
        <a:lnSpc>
          <a:spcPct val="90000"/>
        </a:lnSpc>
        <a:spcBef>
          <a:spcPts val="500"/>
        </a:spcBef>
        <a:buClr>
          <a:srgbClr val="35372F"/>
        </a:buClr>
        <a:buFont typeface="Arial" panose="020B0604020202020204" pitchFamily="34" charset="0"/>
        <a:buChar char="•"/>
        <a:defRPr sz="1800" kern="1200">
          <a:solidFill>
            <a:srgbClr val="35372F"/>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25" y="490205"/>
            <a:ext cx="11349908" cy="119095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1037" y="1825625"/>
            <a:ext cx="11327496"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1" name="Straight Connector 10"/>
          <p:cNvCxnSpPr/>
          <p:nvPr userDrawn="1"/>
        </p:nvCxnSpPr>
        <p:spPr>
          <a:xfrm>
            <a:off x="428625" y="315675"/>
            <a:ext cx="11349908" cy="1638"/>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567B5956-07F7-83F0-42B3-7BB7A562406E}"/>
              </a:ext>
            </a:extLst>
          </p:cNvPr>
          <p:cNvSpPr txBox="1"/>
          <p:nvPr userDrawn="1"/>
        </p:nvSpPr>
        <p:spPr>
          <a:xfrm>
            <a:off x="9664287" y="6541834"/>
            <a:ext cx="3113445" cy="2840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52823"/>
                </a:solidFill>
                <a:effectLst/>
                <a:uLnTx/>
                <a:uFillTx/>
                <a:latin typeface="Calibri" panose="020F0502020204030204"/>
                <a:ea typeface="+mn-ea"/>
                <a:cs typeface="+mn-cs"/>
              </a:rPr>
              <a:t>© ThoughtBox Education 2022-3</a:t>
            </a:r>
          </a:p>
        </p:txBody>
      </p:sp>
      <p:sp>
        <p:nvSpPr>
          <p:cNvPr id="7" name="TextBox 6">
            <a:extLst>
              <a:ext uri="{FF2B5EF4-FFF2-40B4-BE49-F238E27FC236}">
                <a16:creationId xmlns:a16="http://schemas.microsoft.com/office/drawing/2014/main" id="{2B6F4584-011E-359A-DB39-7B62BA9D03F6}"/>
              </a:ext>
            </a:extLst>
          </p:cNvPr>
          <p:cNvSpPr txBox="1"/>
          <p:nvPr userDrawn="1"/>
        </p:nvSpPr>
        <p:spPr>
          <a:xfrm>
            <a:off x="345374" y="45466"/>
            <a:ext cx="48249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5372F"/>
                </a:solidFill>
                <a:effectLst/>
                <a:uLnTx/>
                <a:uFillTx/>
                <a:latin typeface="Foco"/>
                <a:ea typeface="+mn-ea"/>
                <a:cs typeface="Foco"/>
              </a:rPr>
              <a:t>EXPLORING THE NATURAL WORLD </a:t>
            </a:r>
            <a:r>
              <a:rPr kumimoji="0" lang="en-US" sz="1200" b="0" i="0" u="none" strike="noStrike" kern="1200" cap="none" spc="0" normalizeH="0" baseline="0" noProof="0" dirty="0">
                <a:ln>
                  <a:noFill/>
                </a:ln>
                <a:solidFill>
                  <a:srgbClr val="35372F"/>
                </a:solidFill>
                <a:effectLst/>
                <a:uLnTx/>
                <a:uFillTx/>
                <a:latin typeface="Foco"/>
                <a:ea typeface="+mn-ea"/>
                <a:cs typeface="Foco"/>
              </a:rPr>
              <a:t>| Changing Climates – Y5&amp;6 | Lesson 2</a:t>
            </a:r>
            <a:endParaRPr kumimoji="0" lang="en-US" sz="1200" b="0" i="0" u="none" strike="noStrike" kern="1200" cap="none" spc="0" normalizeH="0" baseline="0" noProof="0" dirty="0">
              <a:ln>
                <a:noFill/>
              </a:ln>
              <a:solidFill>
                <a:srgbClr val="35372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292367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6" name="Picture 25" descr="TB_Logo_v1.png">
            <a:extLst>
              <a:ext uri="{FF2B5EF4-FFF2-40B4-BE49-F238E27FC236}">
                <a16:creationId xmlns:a16="http://schemas.microsoft.com/office/drawing/2014/main" id="{692CF34B-E531-42E2-9B4C-6BD0AE126400}"/>
              </a:ext>
            </a:extLst>
          </p:cNvPr>
          <p:cNvPicPr>
            <a:picLocks noChangeAspect="1"/>
          </p:cNvPicPr>
          <p:nvPr userDrawn="1"/>
        </p:nvPicPr>
        <p:blipFill>
          <a:blip r:embed="rId3" cstate="print">
            <a:duotone>
              <a:prstClr val="black"/>
              <a:srgbClr val="35372F">
                <a:tint val="45000"/>
                <a:satMod val="400000"/>
              </a:srgbClr>
            </a:duotone>
            <a:extLst>
              <a:ext uri="{28A0092B-C50C-407E-A947-70E740481C1C}">
                <a14:useLocalDpi xmlns:a14="http://schemas.microsoft.com/office/drawing/2010/main"/>
              </a:ext>
            </a:extLst>
          </a:blip>
          <a:stretch>
            <a:fillRect/>
          </a:stretch>
        </p:blipFill>
        <p:spPr>
          <a:xfrm>
            <a:off x="314008" y="6125450"/>
            <a:ext cx="1440364" cy="550699"/>
          </a:xfrm>
          <a:prstGeom prst="rect">
            <a:avLst/>
          </a:prstGeom>
        </p:spPr>
      </p:pic>
      <p:cxnSp>
        <p:nvCxnSpPr>
          <p:cNvPr id="28" name="Straight Connector 27">
            <a:extLst>
              <a:ext uri="{FF2B5EF4-FFF2-40B4-BE49-F238E27FC236}">
                <a16:creationId xmlns:a16="http://schemas.microsoft.com/office/drawing/2014/main" id="{78D04BA7-CA52-4E81-92D7-EFAA043BA188}"/>
              </a:ext>
            </a:extLst>
          </p:cNvPr>
          <p:cNvCxnSpPr>
            <a:cxnSpLocks/>
          </p:cNvCxnSpPr>
          <p:nvPr userDrawn="1"/>
        </p:nvCxnSpPr>
        <p:spPr>
          <a:xfrm>
            <a:off x="1754372" y="6534030"/>
            <a:ext cx="10269988" cy="0"/>
          </a:xfrm>
          <a:prstGeom prst="line">
            <a:avLst/>
          </a:prstGeom>
          <a:ln>
            <a:solidFill>
              <a:srgbClr val="35372F"/>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26A51E58-443C-4EC3-93BE-FB314BD7B911}"/>
              </a:ext>
            </a:extLst>
          </p:cNvPr>
          <p:cNvSpPr txBox="1"/>
          <p:nvPr userDrawn="1"/>
        </p:nvSpPr>
        <p:spPr>
          <a:xfrm>
            <a:off x="1" y="113692"/>
            <a:ext cx="1850570" cy="369332"/>
          </a:xfrm>
          <a:prstGeom prst="rect">
            <a:avLst/>
          </a:prstGeom>
          <a:solidFill>
            <a:srgbClr val="32851F"/>
          </a:solidFill>
          <a:ln>
            <a:solidFill>
              <a:srgbClr val="32851F"/>
            </a:solidFill>
          </a:ln>
        </p:spPr>
        <p:txBody>
          <a:bodyPr wrap="square" rtlCol="0">
            <a:spAutoFit/>
          </a:bodyPr>
          <a:lstStyle/>
          <a:p>
            <a:r>
              <a:rPr lang="en-GB" dirty="0">
                <a:solidFill>
                  <a:schemeClr val="bg1"/>
                </a:solidFill>
                <a:latin typeface="Calibri Light" panose="020F0302020204030204" pitchFamily="34" charset="0"/>
                <a:cs typeface="Calibri Light" panose="020F0302020204030204" pitchFamily="34" charset="0"/>
              </a:rPr>
              <a:t>Y5&amp;6 | AGES 9-11</a:t>
            </a:r>
          </a:p>
        </p:txBody>
      </p:sp>
      <p:sp>
        <p:nvSpPr>
          <p:cNvPr id="3" name="TextBox 2">
            <a:extLst>
              <a:ext uri="{FF2B5EF4-FFF2-40B4-BE49-F238E27FC236}">
                <a16:creationId xmlns:a16="http://schemas.microsoft.com/office/drawing/2014/main" id="{2A1204BA-BD5D-D560-9120-E871B05276DB}"/>
              </a:ext>
            </a:extLst>
          </p:cNvPr>
          <p:cNvSpPr txBox="1"/>
          <p:nvPr userDrawn="1"/>
        </p:nvSpPr>
        <p:spPr>
          <a:xfrm>
            <a:off x="9664287" y="6541834"/>
            <a:ext cx="3113445" cy="2840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52823"/>
                </a:solidFill>
                <a:effectLst/>
                <a:uLnTx/>
                <a:uFillTx/>
                <a:latin typeface="Calibri" panose="020F0502020204030204"/>
                <a:ea typeface="+mn-ea"/>
                <a:cs typeface="+mn-cs"/>
              </a:rPr>
              <a:t>© ThoughtBox Education 2023-4</a:t>
            </a:r>
          </a:p>
        </p:txBody>
      </p:sp>
    </p:spTree>
    <p:extLst>
      <p:ext uri="{BB962C8B-B14F-4D97-AF65-F5344CB8AC3E}">
        <p14:creationId xmlns:p14="http://schemas.microsoft.com/office/powerpoint/2010/main" val="774544113"/>
      </p:ext>
    </p:extLst>
  </p:cSld>
  <p:clrMap bg1="lt1" tx1="dk1" bg2="lt2" tx2="dk2" accent1="accent1" accent2="accent2" accent3="accent3" accent4="accent4" accent5="accent5" accent6="accent6" hlink="hlink" folHlink="folHlink"/>
  <p:sldLayoutIdLst>
    <p:sldLayoutId id="2147483721"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25" y="490205"/>
            <a:ext cx="11349908" cy="1190958"/>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1037" y="1825625"/>
            <a:ext cx="11327496"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1" name="Straight Connector 10"/>
          <p:cNvCxnSpPr/>
          <p:nvPr userDrawn="1"/>
        </p:nvCxnSpPr>
        <p:spPr>
          <a:xfrm>
            <a:off x="428625" y="315675"/>
            <a:ext cx="11349908" cy="1638"/>
          </a:xfrm>
          <a:prstGeom prst="line">
            <a:avLst/>
          </a:prstGeom>
          <a:ln>
            <a:solidFill>
              <a:srgbClr val="35372F"/>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sp>
        <p:nvSpPr>
          <p:cNvPr id="12" name="TextBox 11"/>
          <p:cNvSpPr txBox="1"/>
          <p:nvPr userDrawn="1"/>
        </p:nvSpPr>
        <p:spPr>
          <a:xfrm>
            <a:off x="9664287" y="6541834"/>
            <a:ext cx="3113445" cy="2840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52823"/>
                </a:solidFill>
                <a:effectLst/>
                <a:uLnTx/>
                <a:uFillTx/>
                <a:latin typeface="Calibri" panose="020F0502020204030204"/>
                <a:ea typeface="+mn-ea"/>
                <a:cs typeface="+mn-cs"/>
              </a:rPr>
              <a:t>© ThoughtBox Education 2023-4</a:t>
            </a:r>
          </a:p>
        </p:txBody>
      </p:sp>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345374" y="45466"/>
            <a:ext cx="480240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5372F"/>
                </a:solidFill>
                <a:effectLst/>
                <a:uLnTx/>
                <a:uFillTx/>
                <a:latin typeface="+mn-lt"/>
                <a:ea typeface="+mn-ea"/>
                <a:cs typeface="Foco"/>
              </a:rPr>
              <a:t>EXPLORING THE NATURAL WORLD </a:t>
            </a:r>
            <a:r>
              <a:rPr kumimoji="0" lang="en-US" sz="1400" b="0" i="0" u="none" strike="noStrike" kern="1200" cap="none" spc="0" normalizeH="0" baseline="0" noProof="0" dirty="0">
                <a:ln>
                  <a:noFill/>
                </a:ln>
                <a:solidFill>
                  <a:srgbClr val="35372F"/>
                </a:solidFill>
                <a:effectLst/>
                <a:uLnTx/>
                <a:uFillTx/>
                <a:latin typeface="+mn-lt"/>
                <a:ea typeface="+mn-ea"/>
                <a:cs typeface="Foco"/>
              </a:rPr>
              <a:t>| Changing Climates – Y3&amp;4</a:t>
            </a:r>
            <a:endParaRPr kumimoji="0" lang="en-US" sz="1400" b="0" i="0" u="none" strike="noStrike" kern="1200" cap="none" spc="0" normalizeH="0" baseline="0" noProof="0" dirty="0">
              <a:ln>
                <a:noFill/>
              </a:ln>
              <a:solidFill>
                <a:srgbClr val="35372F"/>
              </a:solidFill>
              <a:effectLst/>
              <a:uLnTx/>
              <a:uFillTx/>
              <a:latin typeface="+mn-lt"/>
              <a:ea typeface="+mn-ea"/>
              <a:cs typeface="+mn-cs"/>
            </a:endParaRPr>
          </a:p>
        </p:txBody>
      </p:sp>
    </p:spTree>
    <p:extLst>
      <p:ext uri="{BB962C8B-B14F-4D97-AF65-F5344CB8AC3E}">
        <p14:creationId xmlns:p14="http://schemas.microsoft.com/office/powerpoint/2010/main" val="8461474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Lst>
  <p:txStyles>
    <p:titleStyle>
      <a:lvl1pPr algn="l" defTabSz="914400" rtl="0" eaLnBrk="1" latinLnBrk="0" hangingPunct="1">
        <a:lnSpc>
          <a:spcPct val="90000"/>
        </a:lnSpc>
        <a:spcBef>
          <a:spcPct val="0"/>
        </a:spcBef>
        <a:buNone/>
        <a:defRPr sz="4400" kern="1200">
          <a:solidFill>
            <a:srgbClr val="35372F"/>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35372F"/>
        </a:buClr>
        <a:buFont typeface="Arial" panose="020B0604020202020204" pitchFamily="34" charset="0"/>
        <a:buChar char="•"/>
        <a:defRPr sz="2800" kern="1200">
          <a:solidFill>
            <a:srgbClr val="35372F"/>
          </a:solidFill>
          <a:latin typeface="+mj-lt"/>
          <a:ea typeface="+mn-ea"/>
          <a:cs typeface="+mn-cs"/>
        </a:defRPr>
      </a:lvl1pPr>
      <a:lvl2pPr marL="685800" indent="-228600" algn="l" defTabSz="914400" rtl="0" eaLnBrk="1" latinLnBrk="0" hangingPunct="1">
        <a:lnSpc>
          <a:spcPct val="90000"/>
        </a:lnSpc>
        <a:spcBef>
          <a:spcPts val="500"/>
        </a:spcBef>
        <a:buClr>
          <a:srgbClr val="35372F"/>
        </a:buClr>
        <a:buFont typeface="Arial" panose="020B0604020202020204" pitchFamily="34" charset="0"/>
        <a:buChar char="•"/>
        <a:defRPr sz="2400" kern="1200">
          <a:solidFill>
            <a:srgbClr val="35372F"/>
          </a:solidFill>
          <a:latin typeface="+mj-lt"/>
          <a:ea typeface="+mn-ea"/>
          <a:cs typeface="+mn-cs"/>
        </a:defRPr>
      </a:lvl2pPr>
      <a:lvl3pPr marL="1143000" indent="-228600" algn="l" defTabSz="914400" rtl="0" eaLnBrk="1" latinLnBrk="0" hangingPunct="1">
        <a:lnSpc>
          <a:spcPct val="90000"/>
        </a:lnSpc>
        <a:spcBef>
          <a:spcPts val="500"/>
        </a:spcBef>
        <a:buClr>
          <a:srgbClr val="35372F"/>
        </a:buClr>
        <a:buFont typeface="Arial" panose="020B0604020202020204" pitchFamily="34" charset="0"/>
        <a:buChar char="•"/>
        <a:defRPr sz="2000" kern="1200">
          <a:solidFill>
            <a:srgbClr val="35372F"/>
          </a:solidFill>
          <a:latin typeface="+mj-lt"/>
          <a:ea typeface="+mn-ea"/>
          <a:cs typeface="+mn-cs"/>
        </a:defRPr>
      </a:lvl3pPr>
      <a:lvl4pPr marL="1600200" indent="-228600" algn="l" defTabSz="914400" rtl="0" eaLnBrk="1" latinLnBrk="0" hangingPunct="1">
        <a:lnSpc>
          <a:spcPct val="90000"/>
        </a:lnSpc>
        <a:spcBef>
          <a:spcPts val="500"/>
        </a:spcBef>
        <a:buClr>
          <a:srgbClr val="35372F"/>
        </a:buClr>
        <a:buFont typeface="Arial" panose="020B0604020202020204" pitchFamily="34" charset="0"/>
        <a:buChar char="•"/>
        <a:defRPr sz="1800" kern="1200">
          <a:solidFill>
            <a:srgbClr val="35372F"/>
          </a:solidFill>
          <a:latin typeface="+mj-lt"/>
          <a:ea typeface="+mn-ea"/>
          <a:cs typeface="+mn-cs"/>
        </a:defRPr>
      </a:lvl4pPr>
      <a:lvl5pPr marL="2057400" indent="-228600" algn="l" defTabSz="914400" rtl="0" eaLnBrk="1" latinLnBrk="0" hangingPunct="1">
        <a:lnSpc>
          <a:spcPct val="90000"/>
        </a:lnSpc>
        <a:spcBef>
          <a:spcPts val="500"/>
        </a:spcBef>
        <a:buClr>
          <a:srgbClr val="35372F"/>
        </a:buClr>
        <a:buFont typeface="Arial" panose="020B0604020202020204" pitchFamily="34" charset="0"/>
        <a:buChar char="•"/>
        <a:defRPr sz="1800" kern="1200">
          <a:solidFill>
            <a:srgbClr val="35372F"/>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zaXBVYr9Ij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zaXBVYr9Ij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QG9ZcsL4lNc"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hyperlink" Target="https://youtu.be/QG9ZcsL4lNc"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www.thoughtboxeducation.com/resource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static1.squarespace.com/static/595caeca2e69cf0e4a94010f/t/5dd71812f0547d640c7a23fe/1574377497082/Human+Habits+Factsheet.pdf"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tatic1.squarespace.com/static/595caeca2e69cf0e4a94010f/t/5dd71812f0547d640c7a23fe/1574377497082/Human+Habits+Factsheet.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w77zPAtVTuI"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pixabay.com/en/stickman-stick-figure-man-blue-25574/" TargetMode="Externa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thoughtboxeducation.com/climate-resources" TargetMode="External"/><Relationship Id="rId1" Type="http://schemas.openxmlformats.org/officeDocument/2006/relationships/slideLayout" Target="../slideLayouts/slideLayout33.xml"/><Relationship Id="rId4" Type="http://schemas.openxmlformats.org/officeDocument/2006/relationships/hyperlink" Target="https://www.thoughtboxhub.com/sign_up?plan_id=495851"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3.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youtube.com/watch?v=jtNs5k2KHX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C1C4DF-BE08-46D7-B62A-1F840B94A0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152" y="208381"/>
            <a:ext cx="1979398" cy="794154"/>
          </a:xfrm>
          <a:prstGeom prst="rect">
            <a:avLst/>
          </a:prstGeom>
        </p:spPr>
      </p:pic>
      <p:sp>
        <p:nvSpPr>
          <p:cNvPr id="5" name="TextBox 4">
            <a:extLst>
              <a:ext uri="{FF2B5EF4-FFF2-40B4-BE49-F238E27FC236}">
                <a16:creationId xmlns:a16="http://schemas.microsoft.com/office/drawing/2014/main" id="{278222B9-F260-48B2-B882-BE0698C78DF2}"/>
              </a:ext>
            </a:extLst>
          </p:cNvPr>
          <p:cNvSpPr txBox="1"/>
          <p:nvPr/>
        </p:nvSpPr>
        <p:spPr>
          <a:xfrm>
            <a:off x="2113551" y="5126719"/>
            <a:ext cx="10078450" cy="1200329"/>
          </a:xfrm>
          <a:prstGeom prst="rect">
            <a:avLst/>
          </a:prstGeom>
          <a:noFill/>
        </p:spPr>
        <p:txBody>
          <a:bodyPr wrap="square" rtlCol="0">
            <a:spAutoFit/>
          </a:bodyPr>
          <a:lstStyle/>
          <a:p>
            <a:pPr algn="r"/>
            <a:r>
              <a:rPr lang="en-GB" sz="7200" b="1" dirty="0">
                <a:solidFill>
                  <a:schemeClr val="bg1"/>
                </a:solidFill>
                <a:latin typeface="Foco" panose="020B0504050202020203" pitchFamily="34" charset="0"/>
              </a:rPr>
              <a:t>CHANGING CLIMATES</a:t>
            </a:r>
            <a:endParaRPr lang="en-GB" sz="5400" b="1" dirty="0">
              <a:solidFill>
                <a:schemeClr val="bg1"/>
              </a:solidFill>
              <a:latin typeface="Foco" panose="020B0504050202020203" pitchFamily="34" charset="0"/>
            </a:endParaRPr>
          </a:p>
        </p:txBody>
      </p:sp>
      <p:sp>
        <p:nvSpPr>
          <p:cNvPr id="6" name="Rectangle 5">
            <a:extLst>
              <a:ext uri="{FF2B5EF4-FFF2-40B4-BE49-F238E27FC236}">
                <a16:creationId xmlns:a16="http://schemas.microsoft.com/office/drawing/2014/main" id="{43756F46-6BE8-482A-9D86-54035AB2DD20}"/>
              </a:ext>
            </a:extLst>
          </p:cNvPr>
          <p:cNvSpPr/>
          <p:nvPr/>
        </p:nvSpPr>
        <p:spPr>
          <a:xfrm>
            <a:off x="7235687" y="6142382"/>
            <a:ext cx="4825946"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300" normalizeH="0" baseline="0" noProof="0" dirty="0">
                <a:ln>
                  <a:noFill/>
                </a:ln>
                <a:solidFill>
                  <a:srgbClr val="FEE725"/>
                </a:solidFill>
                <a:effectLst/>
                <a:uLnTx/>
                <a:uFillTx/>
                <a:latin typeface="Foco" panose="020B0504050202020203" pitchFamily="34" charset="0"/>
                <a:ea typeface="+mn-ea"/>
                <a:cs typeface="+mn-cs"/>
              </a:rPr>
              <a:t>EXPLORING THE NATURAL WORLD</a:t>
            </a:r>
            <a:endParaRPr kumimoji="0" lang="en-GB" b="0" i="0" u="none" strike="noStrike" kern="1200" cap="none" spc="300" normalizeH="0" baseline="0" noProof="0" dirty="0">
              <a:ln>
                <a:noFill/>
              </a:ln>
              <a:solidFill>
                <a:srgbClr val="FEE725"/>
              </a:solidFill>
              <a:effectLst/>
              <a:uLnTx/>
              <a:uFillTx/>
              <a:latin typeface="Foco" panose="020B0504050202020203" pitchFamily="34" charset="0"/>
              <a:ea typeface="+mn-ea"/>
              <a:cs typeface="+mn-cs"/>
            </a:endParaRPr>
          </a:p>
        </p:txBody>
      </p:sp>
      <p:sp>
        <p:nvSpPr>
          <p:cNvPr id="7" name="Rectangle 6">
            <a:extLst>
              <a:ext uri="{FF2B5EF4-FFF2-40B4-BE49-F238E27FC236}">
                <a16:creationId xmlns:a16="http://schemas.microsoft.com/office/drawing/2014/main" id="{06BCB067-812E-4D55-B24B-B1230E8B46DA}"/>
              </a:ext>
            </a:extLst>
          </p:cNvPr>
          <p:cNvSpPr/>
          <p:nvPr/>
        </p:nvSpPr>
        <p:spPr>
          <a:xfrm>
            <a:off x="3600893" y="5126719"/>
            <a:ext cx="8591107" cy="160898"/>
          </a:xfrm>
          <a:prstGeom prst="rect">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defRPr/>
            </a:pPr>
            <a:endParaRPr lang="en-GB" sz="2400" dirty="0">
              <a:solidFill>
                <a:prstClr val="white"/>
              </a:solidFill>
              <a:latin typeface="Just Another Hand" panose="02000506000000020003" pitchFamily="2" charset="0"/>
              <a:ea typeface="Times New Roman" panose="02020603050405020304" pitchFamily="18" charset="0"/>
            </a:endParaRPr>
          </a:p>
        </p:txBody>
      </p:sp>
      <p:sp>
        <p:nvSpPr>
          <p:cNvPr id="8" name="TextBox 7">
            <a:extLst>
              <a:ext uri="{FF2B5EF4-FFF2-40B4-BE49-F238E27FC236}">
                <a16:creationId xmlns:a16="http://schemas.microsoft.com/office/drawing/2014/main" id="{7140DE1B-7695-47DF-9F79-713EE2091534}"/>
              </a:ext>
            </a:extLst>
          </p:cNvPr>
          <p:cNvSpPr txBox="1"/>
          <p:nvPr/>
        </p:nvSpPr>
        <p:spPr>
          <a:xfrm>
            <a:off x="7846075" y="143793"/>
            <a:ext cx="4211773" cy="1200329"/>
          </a:xfrm>
          <a:prstGeom prst="rect">
            <a:avLst/>
          </a:prstGeom>
          <a:noFill/>
        </p:spPr>
        <p:txBody>
          <a:bodyPr wrap="square" rtlCol="0">
            <a:spAutoFit/>
          </a:bodyPr>
          <a:lstStyle/>
          <a:p>
            <a:pPr algn="r"/>
            <a:r>
              <a:rPr lang="en-GB" sz="2400" dirty="0">
                <a:solidFill>
                  <a:prstClr val="white"/>
                </a:solidFill>
                <a:latin typeface="Foco" panose="020B0504050202020203" pitchFamily="34" charset="0"/>
                <a:ea typeface="Times New Roman" panose="02020603050405020304" pitchFamily="18" charset="0"/>
                <a:cs typeface="Times New Roman" panose="02020603050405020304" pitchFamily="18" charset="0"/>
              </a:rPr>
              <a:t>YEARS 5&amp;6 | KS2</a:t>
            </a:r>
          </a:p>
          <a:p>
            <a:pPr algn="r"/>
            <a:r>
              <a:rPr lang="en-GB" sz="2400" dirty="0">
                <a:solidFill>
                  <a:prstClr val="white"/>
                </a:solidFill>
                <a:latin typeface="Foco" panose="020B0504050202020203" pitchFamily="34" charset="0"/>
                <a:ea typeface="Times New Roman" panose="02020603050405020304" pitchFamily="18" charset="0"/>
                <a:cs typeface="Times New Roman" panose="02020603050405020304" pitchFamily="18" charset="0"/>
              </a:rPr>
              <a:t>Ages 9-11</a:t>
            </a:r>
            <a:endParaRPr lang="en-GB" sz="2400" dirty="0">
              <a:solidFill>
                <a:schemeClr val="bg1"/>
              </a:solidFill>
              <a:latin typeface="Foco" panose="020B0504050202020203" pitchFamily="34" charset="0"/>
              <a:ea typeface="Times New Roman" panose="02020603050405020304" pitchFamily="18" charset="0"/>
              <a:cs typeface="Times New Roman" panose="02020603050405020304" pitchFamily="18" charset="0"/>
            </a:endParaRPr>
          </a:p>
          <a:p>
            <a:pPr algn="r"/>
            <a:endParaRPr lang="en-GB" sz="2400" dirty="0">
              <a:solidFill>
                <a:schemeClr val="bg1"/>
              </a:solidFill>
              <a:latin typeface="Foco" panose="020B0504050202020203"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8998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4394" y="1187354"/>
            <a:ext cx="3916908" cy="3916908"/>
          </a:xfrm>
          <a:prstGeom prst="rect">
            <a:avLst/>
          </a:prstGeom>
        </p:spPr>
      </p:pic>
      <p:sp>
        <p:nvSpPr>
          <p:cNvPr id="3" name="Content Placeholder 2"/>
          <p:cNvSpPr>
            <a:spLocks noGrp="1"/>
          </p:cNvSpPr>
          <p:nvPr>
            <p:ph idx="1"/>
          </p:nvPr>
        </p:nvSpPr>
        <p:spPr>
          <a:xfrm>
            <a:off x="3568889" y="2209123"/>
            <a:ext cx="2893326" cy="2255504"/>
          </a:xfrm>
        </p:spPr>
        <p:txBody>
          <a:bodyPr>
            <a:noAutofit/>
          </a:bodyPr>
          <a:lstStyle/>
          <a:p>
            <a:pPr marL="0" indent="0" algn="ctr">
              <a:buNone/>
            </a:pPr>
            <a:r>
              <a:rPr lang="en-GB" dirty="0">
                <a:solidFill>
                  <a:srgbClr val="35372F"/>
                </a:solidFill>
              </a:rPr>
              <a:t>Have you heard of the term ‘</a:t>
            </a:r>
            <a:r>
              <a:rPr lang="en-GB" b="1" dirty="0">
                <a:solidFill>
                  <a:srgbClr val="35372F"/>
                </a:solidFill>
              </a:rPr>
              <a:t>fossil fuels</a:t>
            </a:r>
            <a:r>
              <a:rPr lang="en-GB" dirty="0">
                <a:solidFill>
                  <a:srgbClr val="35372F"/>
                </a:solidFill>
              </a:rPr>
              <a:t>’? Do you know what they are?</a:t>
            </a:r>
            <a:endParaRPr lang="en-GB" dirty="0"/>
          </a:p>
        </p:txBody>
      </p:sp>
      <p:sp>
        <p:nvSpPr>
          <p:cNvPr id="8" name="Oval Callout 7"/>
          <p:cNvSpPr/>
          <p:nvPr/>
        </p:nvSpPr>
        <p:spPr>
          <a:xfrm>
            <a:off x="7001302" y="1984674"/>
            <a:ext cx="2917739" cy="2774222"/>
          </a:xfrm>
          <a:prstGeom prst="wedgeEllipseCallout">
            <a:avLst>
              <a:gd name="adj1" fmla="val 37928"/>
              <a:gd name="adj2" fmla="val 48558"/>
            </a:avLst>
          </a:prstGeom>
          <a:solidFill>
            <a:srgbClr val="F04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800" dirty="0">
                <a:solidFill>
                  <a:prstClr val="white"/>
                </a:solidFill>
                <a:latin typeface="+mj-lt"/>
              </a:rPr>
              <a:t>Discuss with the person sitting next to you.</a:t>
            </a:r>
          </a:p>
        </p:txBody>
      </p:sp>
      <p:pic>
        <p:nvPicPr>
          <p:cNvPr id="9" name="Google Shape;300;p38">
            <a:extLst>
              <a:ext uri="{FF2B5EF4-FFF2-40B4-BE49-F238E27FC236}">
                <a16:creationId xmlns:a16="http://schemas.microsoft.com/office/drawing/2014/main" id="{87AE3CD5-D6D9-42CD-8392-7EE89489D944}"/>
              </a:ext>
            </a:extLst>
          </p:cNvPr>
          <p:cNvPicPr preferRelativeResize="0"/>
          <p:nvPr/>
        </p:nvPicPr>
        <p:blipFill rotWithShape="1">
          <a:blip r:embed="rId3">
            <a:alphaModFix/>
          </a:blip>
          <a:srcRect/>
          <a:stretch/>
        </p:blipFill>
        <p:spPr>
          <a:xfrm>
            <a:off x="9419903" y="4758896"/>
            <a:ext cx="1038225" cy="1543050"/>
          </a:xfrm>
          <a:prstGeom prst="rect">
            <a:avLst/>
          </a:prstGeom>
          <a:noFill/>
          <a:ln>
            <a:noFill/>
          </a:ln>
        </p:spPr>
      </p:pic>
    </p:spTree>
    <p:extLst>
      <p:ext uri="{BB962C8B-B14F-4D97-AF65-F5344CB8AC3E}">
        <p14:creationId xmlns:p14="http://schemas.microsoft.com/office/powerpoint/2010/main" val="1453957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074" y="1768821"/>
            <a:ext cx="11337851" cy="1876986"/>
          </a:xfrm>
        </p:spPr>
        <p:txBody>
          <a:bodyPr>
            <a:normAutofit fontScale="92500" lnSpcReduction="20000"/>
          </a:bodyPr>
          <a:lstStyle/>
          <a:p>
            <a:pPr marL="0" indent="0">
              <a:buNone/>
            </a:pPr>
            <a:r>
              <a:rPr lang="en-GB" sz="3000" dirty="0">
                <a:solidFill>
                  <a:srgbClr val="35372F"/>
                </a:solidFill>
              </a:rPr>
              <a:t>Let’s watch this short video (2:42 minutes) by Student Energy to learn a bit about Fossil Fuels:</a:t>
            </a:r>
          </a:p>
          <a:p>
            <a:pPr marL="0" indent="0">
              <a:buNone/>
            </a:pPr>
            <a:endParaRPr lang="en-GB" dirty="0"/>
          </a:p>
          <a:p>
            <a:pPr marL="0" indent="0">
              <a:buNone/>
            </a:pPr>
            <a:r>
              <a:rPr lang="en-GB" sz="3500" b="1" dirty="0">
                <a:hlinkClick r:id="rId3"/>
              </a:rPr>
              <a:t>Fossil Fuels 101</a:t>
            </a:r>
            <a:endParaRPr lang="en-GB" sz="3500" b="1" dirty="0"/>
          </a:p>
          <a:p>
            <a:pPr marL="0" indent="0">
              <a:buNone/>
            </a:pPr>
            <a:r>
              <a:rPr lang="en-GB" sz="1400" b="1" dirty="0">
                <a:solidFill>
                  <a:srgbClr val="35372F"/>
                </a:solidFill>
              </a:rPr>
              <a:t>(click on the hyperlink above to open)</a:t>
            </a:r>
          </a:p>
          <a:p>
            <a:pPr marL="0" indent="0">
              <a:buNone/>
            </a:pPr>
            <a:endParaRPr lang="en-GB" dirty="0"/>
          </a:p>
        </p:txBody>
      </p:sp>
      <p:pic>
        <p:nvPicPr>
          <p:cNvPr id="4" name="Picture 3">
            <a:extLst>
              <a:ext uri="{FF2B5EF4-FFF2-40B4-BE49-F238E27FC236}">
                <a16:creationId xmlns:a16="http://schemas.microsoft.com/office/drawing/2014/main" id="{A32328DD-0806-40D0-B81B-077E5AE8DE39}"/>
              </a:ext>
            </a:extLst>
          </p:cNvPr>
          <p:cNvPicPr>
            <a:picLocks noChangeAspect="1"/>
          </p:cNvPicPr>
          <p:nvPr/>
        </p:nvPicPr>
        <p:blipFill>
          <a:blip r:embed="rId4"/>
          <a:stretch>
            <a:fillRect/>
          </a:stretch>
        </p:blipFill>
        <p:spPr>
          <a:xfrm>
            <a:off x="5620242" y="3064042"/>
            <a:ext cx="5984993" cy="3362052"/>
          </a:xfrm>
          <a:prstGeom prst="rect">
            <a:avLst/>
          </a:prstGeom>
        </p:spPr>
      </p:pic>
    </p:spTree>
    <p:extLst>
      <p:ext uri="{BB962C8B-B14F-4D97-AF65-F5344CB8AC3E}">
        <p14:creationId xmlns:p14="http://schemas.microsoft.com/office/powerpoint/2010/main" val="1312160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5968" y="791143"/>
            <a:ext cx="11337851" cy="881998"/>
          </a:xfrm>
        </p:spPr>
        <p:txBody>
          <a:bodyPr>
            <a:noAutofit/>
          </a:bodyPr>
          <a:lstStyle/>
          <a:p>
            <a:pPr marL="0" indent="0">
              <a:buNone/>
            </a:pPr>
            <a:r>
              <a:rPr lang="en-GB" dirty="0"/>
              <a:t>Split into small groups of 4 or 5. Each group is going to create an information sheet on fossil fuels - it can be a mix of drawing and writing. </a:t>
            </a:r>
            <a:br>
              <a:rPr lang="en-GB" dirty="0"/>
            </a:br>
            <a:br>
              <a:rPr lang="en-GB" dirty="0"/>
            </a:br>
            <a:r>
              <a:rPr lang="en-GB" dirty="0"/>
              <a:t>You need to include:</a:t>
            </a:r>
          </a:p>
          <a:p>
            <a:pPr>
              <a:buFontTx/>
              <a:buChar char="-"/>
            </a:pPr>
            <a:endParaRPr lang="en-GB" dirty="0"/>
          </a:p>
        </p:txBody>
      </p:sp>
      <p:sp>
        <p:nvSpPr>
          <p:cNvPr id="9" name="Rounded Rectangle 8"/>
          <p:cNvSpPr/>
          <p:nvPr/>
        </p:nvSpPr>
        <p:spPr>
          <a:xfrm>
            <a:off x="2833582" y="2870716"/>
            <a:ext cx="1903810" cy="191772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mj-lt"/>
              </a:rPr>
              <a:t>The 3 main types of Fossil Fuels</a:t>
            </a:r>
          </a:p>
        </p:txBody>
      </p:sp>
      <p:sp>
        <p:nvSpPr>
          <p:cNvPr id="10" name="Rounded Rectangle 9"/>
          <p:cNvSpPr/>
          <p:nvPr/>
        </p:nvSpPr>
        <p:spPr>
          <a:xfrm>
            <a:off x="5011554" y="2870717"/>
            <a:ext cx="1967527" cy="191772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mj-lt"/>
              </a:rPr>
              <a:t>How each is obtained.</a:t>
            </a:r>
          </a:p>
        </p:txBody>
      </p:sp>
      <p:sp>
        <p:nvSpPr>
          <p:cNvPr id="11" name="Rounded Rectangle 10"/>
          <p:cNvSpPr/>
          <p:nvPr/>
        </p:nvSpPr>
        <p:spPr>
          <a:xfrm>
            <a:off x="9522914" y="2870720"/>
            <a:ext cx="1845557" cy="191772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mj-lt"/>
              </a:rPr>
              <a:t>Any other facts</a:t>
            </a:r>
          </a:p>
        </p:txBody>
      </p:sp>
      <p:sp>
        <p:nvSpPr>
          <p:cNvPr id="12" name="Rounded Rectangle 11"/>
          <p:cNvSpPr/>
          <p:nvPr/>
        </p:nvSpPr>
        <p:spPr>
          <a:xfrm>
            <a:off x="7267234" y="2870717"/>
            <a:ext cx="1935712" cy="1917721"/>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mj-lt"/>
              </a:rPr>
              <a:t>What humans use each type for.</a:t>
            </a:r>
          </a:p>
        </p:txBody>
      </p:sp>
      <p:sp>
        <p:nvSpPr>
          <p:cNvPr id="13" name="Rounded Rectangle 12"/>
          <p:cNvSpPr/>
          <p:nvPr/>
        </p:nvSpPr>
        <p:spPr>
          <a:xfrm>
            <a:off x="609761" y="2870716"/>
            <a:ext cx="1903810" cy="1917721"/>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mj-lt"/>
              </a:rPr>
              <a:t>How fossil fuels are formed.</a:t>
            </a:r>
          </a:p>
        </p:txBody>
      </p:sp>
      <p:sp>
        <p:nvSpPr>
          <p:cNvPr id="2" name="Rectangle 1"/>
          <p:cNvSpPr/>
          <p:nvPr/>
        </p:nvSpPr>
        <p:spPr>
          <a:xfrm>
            <a:off x="609761" y="5566912"/>
            <a:ext cx="10691297" cy="646331"/>
          </a:xfrm>
          <a:prstGeom prst="rect">
            <a:avLst/>
          </a:prstGeom>
        </p:spPr>
        <p:txBody>
          <a:bodyPr wrap="square">
            <a:spAutoFit/>
          </a:bodyPr>
          <a:lstStyle/>
          <a:p>
            <a:pPr algn="ctr" defTabSz="982663"/>
            <a:r>
              <a:rPr lang="en-GB" dirty="0">
                <a:solidFill>
                  <a:srgbClr val="35372F"/>
                </a:solidFill>
                <a:latin typeface="+mj-lt"/>
              </a:rPr>
              <a:t>Watch the video again if you need to note some facts: </a:t>
            </a:r>
            <a:r>
              <a:rPr lang="en-GB" sz="1800" dirty="0">
                <a:latin typeface="+mj-lt"/>
                <a:hlinkClick r:id="rId2"/>
              </a:rPr>
              <a:t>Fossil Fuels 101</a:t>
            </a:r>
            <a:endParaRPr lang="en-GB" sz="1800" dirty="0">
              <a:latin typeface="+mj-lt"/>
            </a:endParaRPr>
          </a:p>
          <a:p>
            <a:pPr algn="ctr" defTabSz="982663"/>
            <a:endParaRPr lang="en-GB" dirty="0">
              <a:solidFill>
                <a:srgbClr val="35372F"/>
              </a:solidFill>
              <a:latin typeface="+mj-lt"/>
            </a:endParaRPr>
          </a:p>
        </p:txBody>
      </p:sp>
    </p:spTree>
    <p:extLst>
      <p:ext uri="{BB962C8B-B14F-4D97-AF65-F5344CB8AC3E}">
        <p14:creationId xmlns:p14="http://schemas.microsoft.com/office/powerpoint/2010/main" val="1130146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4008" y="1490588"/>
            <a:ext cx="3474207" cy="3474207"/>
          </a:xfrm>
          <a:prstGeom prst="rect">
            <a:avLst/>
          </a:prstGeom>
        </p:spPr>
      </p:pic>
      <p:sp>
        <p:nvSpPr>
          <p:cNvPr id="3" name="Content Placeholder 2"/>
          <p:cNvSpPr>
            <a:spLocks noGrp="1"/>
          </p:cNvSpPr>
          <p:nvPr>
            <p:ph idx="1"/>
          </p:nvPr>
        </p:nvSpPr>
        <p:spPr>
          <a:xfrm>
            <a:off x="3512687" y="2349884"/>
            <a:ext cx="2756847" cy="2132675"/>
          </a:xfrm>
        </p:spPr>
        <p:txBody>
          <a:bodyPr>
            <a:normAutofit/>
          </a:bodyPr>
          <a:lstStyle/>
          <a:p>
            <a:pPr marL="0" indent="0" algn="ctr">
              <a:buNone/>
            </a:pPr>
            <a:r>
              <a:rPr lang="en-GB" dirty="0">
                <a:solidFill>
                  <a:srgbClr val="35372F"/>
                </a:solidFill>
              </a:rPr>
              <a:t>What do you think some of the impacts of fossil fuels are?</a:t>
            </a:r>
          </a:p>
          <a:p>
            <a:pPr marL="0" indent="0">
              <a:buNone/>
            </a:pPr>
            <a:endParaRPr lang="en-GB" sz="2400" dirty="0"/>
          </a:p>
        </p:txBody>
      </p:sp>
      <p:sp>
        <p:nvSpPr>
          <p:cNvPr id="10" name="Oval Callout 9"/>
          <p:cNvSpPr/>
          <p:nvPr/>
        </p:nvSpPr>
        <p:spPr>
          <a:xfrm>
            <a:off x="6628213" y="1657640"/>
            <a:ext cx="3295026" cy="3307155"/>
          </a:xfrm>
          <a:prstGeom prst="wedgeEllipseCallout">
            <a:avLst>
              <a:gd name="adj1" fmla="val 37928"/>
              <a:gd name="adj2" fmla="val 48558"/>
            </a:avLst>
          </a:prstGeom>
          <a:solidFill>
            <a:srgbClr val="F04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800" dirty="0">
                <a:solidFill>
                  <a:prstClr val="white"/>
                </a:solidFill>
                <a:latin typeface="+mj-lt"/>
              </a:rPr>
              <a:t>Share your thoughts about this as a whole class.</a:t>
            </a:r>
          </a:p>
        </p:txBody>
      </p:sp>
      <p:pic>
        <p:nvPicPr>
          <p:cNvPr id="7" name="Google Shape;300;p38">
            <a:extLst>
              <a:ext uri="{FF2B5EF4-FFF2-40B4-BE49-F238E27FC236}">
                <a16:creationId xmlns:a16="http://schemas.microsoft.com/office/drawing/2014/main" id="{DC8997D1-7861-46E3-9CC3-6AD5A824B3D4}"/>
              </a:ext>
            </a:extLst>
          </p:cNvPr>
          <p:cNvPicPr preferRelativeResize="0"/>
          <p:nvPr/>
        </p:nvPicPr>
        <p:blipFill rotWithShape="1">
          <a:blip r:embed="rId3">
            <a:alphaModFix/>
          </a:blip>
          <a:srcRect/>
          <a:stretch/>
        </p:blipFill>
        <p:spPr>
          <a:xfrm>
            <a:off x="9636171" y="4799536"/>
            <a:ext cx="1038225" cy="1543050"/>
          </a:xfrm>
          <a:prstGeom prst="rect">
            <a:avLst/>
          </a:prstGeom>
          <a:noFill/>
          <a:ln>
            <a:noFill/>
          </a:ln>
        </p:spPr>
      </p:pic>
    </p:spTree>
    <p:extLst>
      <p:ext uri="{BB962C8B-B14F-4D97-AF65-F5344CB8AC3E}">
        <p14:creationId xmlns:p14="http://schemas.microsoft.com/office/powerpoint/2010/main" val="412607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074" y="1454150"/>
            <a:ext cx="11498226" cy="4351338"/>
          </a:xfrm>
        </p:spPr>
        <p:txBody>
          <a:bodyPr/>
          <a:lstStyle/>
          <a:p>
            <a:pPr marL="0" indent="0">
              <a:buNone/>
            </a:pPr>
            <a:r>
              <a:rPr lang="en-GB" dirty="0">
                <a:solidFill>
                  <a:srgbClr val="35372F"/>
                </a:solidFill>
              </a:rPr>
              <a:t>Watch the short video (1.36 mins) made by Indian energy &amp; resources institute </a:t>
            </a:r>
            <a:r>
              <a:rPr lang="en-GB" i="1" dirty="0">
                <a:solidFill>
                  <a:srgbClr val="35372F"/>
                </a:solidFill>
              </a:rPr>
              <a:t>Teri</a:t>
            </a:r>
            <a:r>
              <a:rPr lang="en-GB" dirty="0">
                <a:solidFill>
                  <a:srgbClr val="35372F"/>
                </a:solidFill>
              </a:rPr>
              <a:t> entitled: </a:t>
            </a:r>
          </a:p>
          <a:p>
            <a:pPr marL="0" indent="0">
              <a:buNone/>
            </a:pPr>
            <a:endParaRPr lang="en-GB" dirty="0"/>
          </a:p>
          <a:p>
            <a:pPr marL="0" indent="0">
              <a:buNone/>
            </a:pPr>
            <a:r>
              <a:rPr lang="en-GB" b="1" dirty="0">
                <a:hlinkClick r:id="rId3"/>
              </a:rPr>
              <a:t>How climate change started: The Earth Story</a:t>
            </a:r>
            <a:endParaRPr lang="en-GB" b="1" dirty="0"/>
          </a:p>
          <a:p>
            <a:pPr marL="0" indent="0">
              <a:buNone/>
            </a:pPr>
            <a:r>
              <a:rPr lang="en-GB" sz="1400" b="1" dirty="0">
                <a:solidFill>
                  <a:srgbClr val="35372F"/>
                </a:solidFill>
              </a:rPr>
              <a:t>(click on the hyperlink above to open)</a:t>
            </a:r>
          </a:p>
        </p:txBody>
      </p:sp>
      <p:pic>
        <p:nvPicPr>
          <p:cNvPr id="1026" name="Picture 2" descr="Image result for how climate change started - the earth story - ter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2925" y="2239962"/>
            <a:ext cx="4572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880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365" y="1187308"/>
            <a:ext cx="11337851" cy="2428496"/>
          </a:xfrm>
        </p:spPr>
        <p:txBody>
          <a:bodyPr/>
          <a:lstStyle/>
          <a:p>
            <a:pPr marL="0" indent="0">
              <a:buNone/>
            </a:pPr>
            <a:r>
              <a:rPr lang="en-GB" dirty="0">
                <a:solidFill>
                  <a:srgbClr val="35372F"/>
                </a:solidFill>
              </a:rPr>
              <a:t>There are many ideas that are </a:t>
            </a:r>
            <a:r>
              <a:rPr lang="en-GB" u="sng" dirty="0">
                <a:solidFill>
                  <a:srgbClr val="35372F"/>
                </a:solidFill>
              </a:rPr>
              <a:t>shown</a:t>
            </a:r>
            <a:r>
              <a:rPr lang="en-GB" dirty="0">
                <a:solidFill>
                  <a:srgbClr val="35372F"/>
                </a:solidFill>
              </a:rPr>
              <a:t> in this short animation, but we’re not </a:t>
            </a:r>
            <a:r>
              <a:rPr lang="en-GB" u="sng" dirty="0">
                <a:solidFill>
                  <a:srgbClr val="35372F"/>
                </a:solidFill>
              </a:rPr>
              <a:t>told</a:t>
            </a:r>
            <a:r>
              <a:rPr lang="en-GB" dirty="0">
                <a:solidFill>
                  <a:srgbClr val="35372F"/>
                </a:solidFill>
              </a:rPr>
              <a:t> anything.</a:t>
            </a:r>
            <a:br>
              <a:rPr lang="en-GB" dirty="0">
                <a:solidFill>
                  <a:srgbClr val="35372F"/>
                </a:solidFill>
              </a:rPr>
            </a:br>
            <a:br>
              <a:rPr lang="en-GB" dirty="0">
                <a:solidFill>
                  <a:srgbClr val="35372F"/>
                </a:solidFill>
              </a:rPr>
            </a:br>
            <a:r>
              <a:rPr lang="en-GB" dirty="0">
                <a:solidFill>
                  <a:srgbClr val="35372F"/>
                </a:solidFill>
              </a:rPr>
              <a:t>Working in pairs, watch the video again as a class and each pair note down all of the human actions that you notice in the cartoon which could be contributing to climate change.</a:t>
            </a:r>
          </a:p>
        </p:txBody>
      </p:sp>
      <p:sp>
        <p:nvSpPr>
          <p:cNvPr id="5" name="Rectangle 4"/>
          <p:cNvSpPr/>
          <p:nvPr/>
        </p:nvSpPr>
        <p:spPr>
          <a:xfrm>
            <a:off x="304245" y="3871196"/>
            <a:ext cx="6615171" cy="802271"/>
          </a:xfrm>
          <a:prstGeom prst="rect">
            <a:avLst/>
          </a:prstGeom>
        </p:spPr>
        <p:txBody>
          <a:bodyPr wrap="square">
            <a:spAutoFit/>
          </a:bodyPr>
          <a:lstStyle/>
          <a:p>
            <a:pPr lvl="0">
              <a:lnSpc>
                <a:spcPct val="90000"/>
              </a:lnSpc>
              <a:spcBef>
                <a:spcPts val="1000"/>
              </a:spcBef>
            </a:pPr>
            <a:r>
              <a:rPr lang="en-GB" sz="2800" b="1" dirty="0">
                <a:solidFill>
                  <a:prstClr val="black"/>
                </a:solidFill>
                <a:latin typeface="Calibri Light" panose="020F0302020204030204"/>
                <a:hlinkClick r:id="rId3"/>
              </a:rPr>
              <a:t>How climate change started: The Earth Story</a:t>
            </a:r>
            <a:endParaRPr lang="en-GB" sz="2800" b="1" dirty="0">
              <a:solidFill>
                <a:prstClr val="black"/>
              </a:solidFill>
              <a:latin typeface="Calibri Light" panose="020F0302020204030204"/>
            </a:endParaRPr>
          </a:p>
          <a:p>
            <a:pPr lvl="0">
              <a:lnSpc>
                <a:spcPct val="90000"/>
              </a:lnSpc>
              <a:spcBef>
                <a:spcPts val="1000"/>
              </a:spcBef>
            </a:pPr>
            <a:r>
              <a:rPr lang="en-GB" sz="1400" b="1" dirty="0">
                <a:solidFill>
                  <a:srgbClr val="35372F"/>
                </a:solidFill>
                <a:latin typeface="Calibri Light" panose="020F0302020204030204"/>
              </a:rPr>
              <a:t>(click on the hyperlink above to open)</a:t>
            </a:r>
          </a:p>
        </p:txBody>
      </p:sp>
      <p:pic>
        <p:nvPicPr>
          <p:cNvPr id="4" name="Picture 2" descr="Image result for how climate change started - the earth story - ter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9074" y="3357656"/>
            <a:ext cx="3869141" cy="2901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766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664" y="668956"/>
            <a:ext cx="11337851" cy="1037014"/>
          </a:xfrm>
        </p:spPr>
        <p:txBody>
          <a:bodyPr/>
          <a:lstStyle/>
          <a:p>
            <a:pPr marL="0" indent="0">
              <a:buNone/>
            </a:pPr>
            <a:r>
              <a:rPr lang="en-GB" dirty="0">
                <a:solidFill>
                  <a:srgbClr val="35372F"/>
                </a:solidFill>
              </a:rPr>
              <a:t>There are several ‘habits’ that us humans have introduced into our lives that we now realise are not good for the planet, or for us in the long term. </a:t>
            </a:r>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1937" y="1898521"/>
            <a:ext cx="3870993" cy="3870993"/>
          </a:xfrm>
          <a:prstGeom prst="rect">
            <a:avLst/>
          </a:prstGeom>
        </p:spPr>
      </p:pic>
      <p:sp>
        <p:nvSpPr>
          <p:cNvPr id="6" name="TextBox 5"/>
          <p:cNvSpPr txBox="1"/>
          <p:nvPr/>
        </p:nvSpPr>
        <p:spPr>
          <a:xfrm>
            <a:off x="4492271" y="2926076"/>
            <a:ext cx="2870324" cy="1815882"/>
          </a:xfrm>
          <a:prstGeom prst="rect">
            <a:avLst/>
          </a:prstGeom>
          <a:noFill/>
        </p:spPr>
        <p:txBody>
          <a:bodyPr wrap="square" rtlCol="0">
            <a:spAutoFit/>
          </a:bodyPr>
          <a:lstStyle/>
          <a:p>
            <a:pPr algn="ctr"/>
            <a:r>
              <a:rPr lang="en-GB" sz="2800" dirty="0">
                <a:solidFill>
                  <a:srgbClr val="35372F"/>
                </a:solidFill>
                <a:latin typeface="Calibri Light" panose="020F0302020204030204"/>
              </a:rPr>
              <a:t>What are some human habits that  are they not good for the planet?</a:t>
            </a:r>
          </a:p>
        </p:txBody>
      </p:sp>
    </p:spTree>
    <p:extLst>
      <p:ext uri="{BB962C8B-B14F-4D97-AF65-F5344CB8AC3E}">
        <p14:creationId xmlns:p14="http://schemas.microsoft.com/office/powerpoint/2010/main" val="3060843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Oval 10"/>
          <p:cNvSpPr/>
          <p:nvPr/>
        </p:nvSpPr>
        <p:spPr>
          <a:xfrm>
            <a:off x="7978877" y="2564719"/>
            <a:ext cx="4073425" cy="3998313"/>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1"/>
          <p:cNvSpPr/>
          <p:nvPr/>
        </p:nvSpPr>
        <p:spPr>
          <a:xfrm>
            <a:off x="8377262" y="4333042"/>
            <a:ext cx="3391378"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spc="300" dirty="0">
                <a:solidFill>
                  <a:prstClr val="white"/>
                </a:solidFill>
              </a:rPr>
              <a:t>HUMAN INFLUENCE</a:t>
            </a:r>
            <a:endParaRPr kumimoji="0" lang="en-GB" sz="2400" b="1" i="0" u="none" strike="noStrike" kern="1200" cap="none" spc="300" normalizeH="0" baseline="0" noProof="0" dirty="0">
              <a:ln>
                <a:noFill/>
              </a:ln>
              <a:solidFill>
                <a:prstClr val="white"/>
              </a:solidFill>
              <a:effectLst/>
              <a:uLnTx/>
              <a:uFillTx/>
            </a:endParaRPr>
          </a:p>
        </p:txBody>
      </p:sp>
      <p:sp>
        <p:nvSpPr>
          <p:cNvPr id="3" name="Rectangle 2"/>
          <p:cNvSpPr/>
          <p:nvPr/>
        </p:nvSpPr>
        <p:spPr>
          <a:xfrm>
            <a:off x="9174301" y="5006944"/>
            <a:ext cx="1797288"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spc="300" dirty="0">
                <a:solidFill>
                  <a:srgbClr val="FEE725"/>
                </a:solidFill>
              </a:rPr>
              <a:t>3</a:t>
            </a:r>
            <a:r>
              <a:rPr kumimoji="0" lang="en-GB" sz="1800" b="1" i="0" u="none" strike="noStrike" kern="1200" cap="none" spc="300" normalizeH="0" baseline="0" noProof="0" dirty="0">
                <a:ln>
                  <a:noFill/>
                </a:ln>
                <a:solidFill>
                  <a:srgbClr val="FEE725"/>
                </a:solidFill>
                <a:effectLst/>
                <a:uLnTx/>
                <a:uFillTx/>
              </a:rPr>
              <a:t>0 MINUTES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778" y="5818336"/>
            <a:ext cx="1437111" cy="576583"/>
          </a:xfrm>
          <a:prstGeom prst="rect">
            <a:avLst/>
          </a:prstGeom>
        </p:spPr>
      </p:pic>
    </p:spTree>
    <p:extLst>
      <p:ext uri="{BB962C8B-B14F-4D97-AF65-F5344CB8AC3E}">
        <p14:creationId xmlns:p14="http://schemas.microsoft.com/office/powerpoint/2010/main" val="1487559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133" y="885656"/>
            <a:ext cx="11337242" cy="1314121"/>
          </a:xfrm>
        </p:spPr>
        <p:txBody>
          <a:bodyPr>
            <a:normAutofit/>
          </a:bodyPr>
          <a:lstStyle/>
          <a:p>
            <a:pPr marL="0" indent="0">
              <a:buNone/>
            </a:pPr>
            <a:r>
              <a:rPr lang="en-GB" dirty="0">
                <a:solidFill>
                  <a:srgbClr val="35372F"/>
                </a:solidFill>
              </a:rPr>
              <a:t>Many everyday habits and things humans take for granted today originated in the 18</a:t>
            </a:r>
            <a:r>
              <a:rPr lang="en-GB" baseline="30000" dirty="0">
                <a:solidFill>
                  <a:srgbClr val="35372F"/>
                </a:solidFill>
              </a:rPr>
              <a:t>th</a:t>
            </a:r>
            <a:r>
              <a:rPr lang="en-GB" dirty="0">
                <a:solidFill>
                  <a:srgbClr val="35372F"/>
                </a:solidFill>
              </a:rPr>
              <a:t> century. This is when something called The </a:t>
            </a:r>
            <a:r>
              <a:rPr lang="en-GB" b="1" dirty="0">
                <a:solidFill>
                  <a:srgbClr val="35372F"/>
                </a:solidFill>
              </a:rPr>
              <a:t>Industrial Revolution </a:t>
            </a:r>
            <a:r>
              <a:rPr lang="en-GB" dirty="0">
                <a:solidFill>
                  <a:srgbClr val="35372F"/>
                </a:solidFill>
              </a:rPr>
              <a:t>began.</a:t>
            </a:r>
          </a:p>
        </p:txBody>
      </p:sp>
      <p:sp>
        <p:nvSpPr>
          <p:cNvPr id="8" name="Rectangle 7"/>
          <p:cNvSpPr/>
          <p:nvPr/>
        </p:nvSpPr>
        <p:spPr>
          <a:xfrm>
            <a:off x="440076" y="2428726"/>
            <a:ext cx="6084549" cy="3322961"/>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2800" b="0" i="0" u="none" strike="noStrike" kern="1200" cap="none" spc="0" normalizeH="0" baseline="0" noProof="0" dirty="0">
                <a:ln>
                  <a:noFill/>
                </a:ln>
                <a:solidFill>
                  <a:srgbClr val="35372F"/>
                </a:solidFill>
                <a:effectLst/>
                <a:uLnTx/>
                <a:uFillTx/>
                <a:latin typeface="+mj-lt"/>
                <a:ea typeface="+mn-ea"/>
                <a:cs typeface="+mn-cs"/>
              </a:rPr>
              <a:t>It was an exciting time of invention and discovery, much of which changed daily life</a:t>
            </a:r>
            <a:r>
              <a:rPr lang="en-GB" sz="2800" dirty="0">
                <a:solidFill>
                  <a:srgbClr val="35372F"/>
                </a:solidFill>
                <a:latin typeface="+mj-lt"/>
              </a:rPr>
              <a:t> for many people in different countries.</a:t>
            </a:r>
            <a:br>
              <a:rPr lang="en-GB" sz="2800" dirty="0">
                <a:solidFill>
                  <a:srgbClr val="35372F"/>
                </a:solidFill>
                <a:latin typeface="+mj-lt"/>
              </a:rPr>
            </a:br>
            <a:endParaRPr kumimoji="0" lang="en-GB" sz="2800" b="0" i="0" u="none" strike="noStrike" kern="1200" cap="none" spc="0" normalizeH="0" baseline="0" noProof="0" dirty="0">
              <a:ln>
                <a:noFill/>
              </a:ln>
              <a:solidFill>
                <a:srgbClr val="35372F"/>
              </a:solidFill>
              <a:effectLst/>
              <a:uLnTx/>
              <a:uFillTx/>
              <a:latin typeface="+mj-lt"/>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2800" b="0" i="0" u="none" strike="noStrike" kern="1200" cap="none" spc="0" normalizeH="0" baseline="0" noProof="0" dirty="0">
                <a:ln>
                  <a:noFill/>
                </a:ln>
                <a:solidFill>
                  <a:srgbClr val="35372F"/>
                </a:solidFill>
                <a:effectLst/>
                <a:uLnTx/>
                <a:uFillTx/>
                <a:latin typeface="+mj-lt"/>
                <a:ea typeface="+mn-ea"/>
                <a:cs typeface="+mn-cs"/>
              </a:rPr>
              <a:t>Machines were starting to replace work that had been done by hand, saving</a:t>
            </a:r>
            <a:r>
              <a:rPr kumimoji="0" lang="en-GB" sz="2800" b="0" i="0" u="none" strike="noStrike" kern="1200" cap="none" spc="0" normalizeH="0" noProof="0" dirty="0">
                <a:ln>
                  <a:noFill/>
                </a:ln>
                <a:solidFill>
                  <a:srgbClr val="35372F"/>
                </a:solidFill>
                <a:effectLst/>
                <a:uLnTx/>
                <a:uFillTx/>
                <a:latin typeface="+mj-lt"/>
                <a:ea typeface="+mn-ea"/>
                <a:cs typeface="+mn-cs"/>
              </a:rPr>
              <a:t> </a:t>
            </a:r>
            <a:r>
              <a:rPr kumimoji="0" lang="en-GB" sz="2800" b="0" i="0" u="none" strike="noStrike" kern="1200" cap="none" spc="0" normalizeH="0" baseline="0" noProof="0" dirty="0">
                <a:ln>
                  <a:noFill/>
                </a:ln>
                <a:solidFill>
                  <a:srgbClr val="35372F"/>
                </a:solidFill>
                <a:effectLst/>
                <a:uLnTx/>
                <a:uFillTx/>
                <a:latin typeface="+mj-lt"/>
                <a:ea typeface="+mn-ea"/>
                <a:cs typeface="+mn-cs"/>
              </a:rPr>
              <a:t>time and human labour. </a:t>
            </a:r>
          </a:p>
        </p:txBody>
      </p:sp>
      <p:sp>
        <p:nvSpPr>
          <p:cNvPr id="9" name="Oval Callout 8"/>
          <p:cNvSpPr/>
          <p:nvPr/>
        </p:nvSpPr>
        <p:spPr>
          <a:xfrm>
            <a:off x="6991351" y="2402710"/>
            <a:ext cx="3367300" cy="3093215"/>
          </a:xfrm>
          <a:prstGeom prst="wedgeEllipseCallout">
            <a:avLst>
              <a:gd name="adj1" fmla="val 53919"/>
              <a:gd name="adj2" fmla="val 3958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prstClr val="white"/>
                </a:solidFill>
                <a:latin typeface="Calibri Light" panose="020F0302020204030204"/>
              </a:rPr>
              <a:t>Inventors were very clever and creative. We came up with lots of new inventions to make life easier.</a:t>
            </a:r>
          </a:p>
        </p:txBody>
      </p:sp>
      <p:pic>
        <p:nvPicPr>
          <p:cNvPr id="10" name="Picture 2" descr="https://i.ytimg.com/vi/Xh_Lk7kDrUI/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70577" t="33457"/>
          <a:stretch/>
        </p:blipFill>
        <p:spPr bwMode="auto">
          <a:xfrm>
            <a:off x="9772833" y="4048142"/>
            <a:ext cx="1979091" cy="2517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522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Callout 9"/>
          <p:cNvSpPr/>
          <p:nvPr/>
        </p:nvSpPr>
        <p:spPr>
          <a:xfrm>
            <a:off x="7513391" y="2319767"/>
            <a:ext cx="2981649" cy="2846908"/>
          </a:xfrm>
          <a:prstGeom prst="wedgeEllipseCallout">
            <a:avLst>
              <a:gd name="adj1" fmla="val 53919"/>
              <a:gd name="adj2" fmla="val 3958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mj-lt"/>
              </a:rPr>
              <a:t>Humans still use modern versions of many of our inventions today.</a:t>
            </a:r>
          </a:p>
        </p:txBody>
      </p:sp>
      <p:sp>
        <p:nvSpPr>
          <p:cNvPr id="9" name="Rectangle 8"/>
          <p:cNvSpPr/>
          <p:nvPr/>
        </p:nvSpPr>
        <p:spPr>
          <a:xfrm>
            <a:off x="327505" y="606158"/>
            <a:ext cx="11329993" cy="480131"/>
          </a:xfrm>
          <a:prstGeom prst="rect">
            <a:avLst/>
          </a:prstGeom>
        </p:spPr>
        <p:txBody>
          <a:bodyPr wrap="square">
            <a:spAutoFit/>
          </a:bodyPr>
          <a:lstStyle/>
          <a:p>
            <a:pPr lvl="0">
              <a:lnSpc>
                <a:spcPct val="90000"/>
              </a:lnSpc>
              <a:spcBef>
                <a:spcPts val="1000"/>
              </a:spcBef>
            </a:pPr>
            <a:r>
              <a:rPr lang="en-GB" sz="2800" dirty="0">
                <a:solidFill>
                  <a:srgbClr val="35372F"/>
                </a:solidFill>
                <a:latin typeface="Calibri Light" panose="020F0302020204030204"/>
              </a:rPr>
              <a:t>It was during this time that all of these items (and many more) were invented: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076281">
            <a:off x="953995" y="1702144"/>
            <a:ext cx="909629" cy="181925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2974" y="4756982"/>
            <a:ext cx="1566522" cy="1740580"/>
          </a:xfrm>
          <a:prstGeom prst="rect">
            <a:avLst/>
          </a:prstGeom>
        </p:spPr>
      </p:pic>
      <p:sp>
        <p:nvSpPr>
          <p:cNvPr id="7" name="Rectangle 6"/>
          <p:cNvSpPr/>
          <p:nvPr/>
        </p:nvSpPr>
        <p:spPr>
          <a:xfrm>
            <a:off x="1406256" y="1989568"/>
            <a:ext cx="1060483" cy="461665"/>
          </a:xfrm>
          <a:prstGeom prst="rect">
            <a:avLst/>
          </a:prstGeom>
          <a:solidFill>
            <a:schemeClr val="accent5">
              <a:lumMod val="50000"/>
            </a:schemeClr>
          </a:solidFill>
        </p:spPr>
        <p:txBody>
          <a:bodyPr wrap="none">
            <a:spAutoFit/>
          </a:bodyPr>
          <a:lstStyle/>
          <a:p>
            <a:r>
              <a:rPr lang="en-GB" sz="2400" b="1" dirty="0">
                <a:solidFill>
                  <a:schemeClr val="bg1"/>
                </a:solidFill>
                <a:latin typeface="Calibri Light" panose="020F0302020204030204"/>
              </a:rPr>
              <a:t>battery</a:t>
            </a:r>
            <a:endParaRPr lang="en-GB" sz="2400" b="1" dirty="0">
              <a:solidFill>
                <a:schemeClr val="bg1"/>
              </a:solidFill>
            </a:endParaRPr>
          </a:p>
        </p:txBody>
      </p:sp>
      <p:sp>
        <p:nvSpPr>
          <p:cNvPr id="12" name="Rectangle 11"/>
          <p:cNvSpPr/>
          <p:nvPr/>
        </p:nvSpPr>
        <p:spPr>
          <a:xfrm>
            <a:off x="5248013" y="5690261"/>
            <a:ext cx="1762983" cy="461665"/>
          </a:xfrm>
          <a:prstGeom prst="rect">
            <a:avLst/>
          </a:prstGeom>
          <a:solidFill>
            <a:schemeClr val="accent2"/>
          </a:solidFill>
        </p:spPr>
        <p:txBody>
          <a:bodyPr wrap="none">
            <a:spAutoFit/>
          </a:bodyPr>
          <a:lstStyle/>
          <a:p>
            <a:r>
              <a:rPr lang="en-GB" sz="2400" b="1" dirty="0">
                <a:solidFill>
                  <a:schemeClr val="bg1"/>
                </a:solidFill>
                <a:latin typeface="Calibri Light" panose="020F0302020204030204"/>
              </a:rPr>
              <a:t>photography</a:t>
            </a:r>
            <a:endParaRPr lang="en-GB" sz="2400" b="1" dirty="0">
              <a:solidFill>
                <a:schemeClr val="bg1"/>
              </a:solidFil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0608" y="1449727"/>
            <a:ext cx="2003747" cy="2055125"/>
          </a:xfrm>
          <a:prstGeom prst="rect">
            <a:avLst/>
          </a:prstGeom>
        </p:spPr>
      </p:pic>
      <p:sp>
        <p:nvSpPr>
          <p:cNvPr id="17" name="Rectangle 16"/>
          <p:cNvSpPr/>
          <p:nvPr/>
        </p:nvSpPr>
        <p:spPr>
          <a:xfrm>
            <a:off x="5265220" y="2679749"/>
            <a:ext cx="1454565" cy="461665"/>
          </a:xfrm>
          <a:prstGeom prst="rect">
            <a:avLst/>
          </a:prstGeom>
          <a:solidFill>
            <a:schemeClr val="accent2">
              <a:lumMod val="50000"/>
            </a:schemeClr>
          </a:solidFill>
        </p:spPr>
        <p:txBody>
          <a:bodyPr wrap="none">
            <a:spAutoFit/>
          </a:bodyPr>
          <a:lstStyle/>
          <a:p>
            <a:r>
              <a:rPr lang="en-GB" sz="2400" b="1" dirty="0">
                <a:solidFill>
                  <a:schemeClr val="bg1"/>
                </a:solidFill>
                <a:latin typeface="Calibri Light" panose="020F0302020204030204"/>
              </a:rPr>
              <a:t>typewriter</a:t>
            </a:r>
            <a:endParaRPr lang="en-GB" sz="2400" b="1" dirty="0">
              <a:solidFill>
                <a:schemeClr val="bg1"/>
              </a:solidFill>
            </a:endParaRP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299" y="4074598"/>
            <a:ext cx="1902612" cy="1661813"/>
          </a:xfrm>
          <a:prstGeom prst="rect">
            <a:avLst/>
          </a:prstGeom>
        </p:spPr>
      </p:pic>
      <p:sp>
        <p:nvSpPr>
          <p:cNvPr id="19" name="Rectangle 18"/>
          <p:cNvSpPr/>
          <p:nvPr/>
        </p:nvSpPr>
        <p:spPr>
          <a:xfrm>
            <a:off x="2209780" y="4741943"/>
            <a:ext cx="1843390" cy="424732"/>
          </a:xfrm>
          <a:prstGeom prst="rect">
            <a:avLst/>
          </a:prstGeom>
          <a:solidFill>
            <a:schemeClr val="bg2">
              <a:lumMod val="25000"/>
            </a:schemeClr>
          </a:solidFill>
        </p:spPr>
        <p:txBody>
          <a:bodyPr wrap="none">
            <a:spAutoFit/>
          </a:bodyPr>
          <a:lstStyle/>
          <a:p>
            <a:pPr lvl="0">
              <a:lnSpc>
                <a:spcPct val="90000"/>
              </a:lnSpc>
              <a:spcBef>
                <a:spcPts val="1000"/>
              </a:spcBef>
            </a:pPr>
            <a:r>
              <a:rPr lang="en-GB" sz="2400" dirty="0">
                <a:solidFill>
                  <a:schemeClr val="bg1"/>
                </a:solidFill>
                <a:latin typeface="Calibri Light" panose="020F0302020204030204"/>
              </a:rPr>
              <a:t>steam engine</a:t>
            </a:r>
          </a:p>
        </p:txBody>
      </p:sp>
      <p:pic>
        <p:nvPicPr>
          <p:cNvPr id="13" name="Picture 2" descr="https://i.ytimg.com/vi/Xh_Lk7kDrUI/maxresdefault.jpg">
            <a:extLst>
              <a:ext uri="{FF2B5EF4-FFF2-40B4-BE49-F238E27FC236}">
                <a16:creationId xmlns:a16="http://schemas.microsoft.com/office/drawing/2014/main" id="{CCFACB5A-AB0F-40F7-B5D4-F5E452E31C5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0577" t="33457"/>
          <a:stretch/>
        </p:blipFill>
        <p:spPr bwMode="auto">
          <a:xfrm>
            <a:off x="9772833" y="4048142"/>
            <a:ext cx="1979091" cy="2517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279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47">
            <a:extLst>
              <a:ext uri="{FF2B5EF4-FFF2-40B4-BE49-F238E27FC236}">
                <a16:creationId xmlns:a16="http://schemas.microsoft.com/office/drawing/2014/main" id="{0ABCF938-7F69-41DA-A492-F98171623883}"/>
              </a:ext>
            </a:extLst>
          </p:cNvPr>
          <p:cNvSpPr txBox="1"/>
          <p:nvPr/>
        </p:nvSpPr>
        <p:spPr>
          <a:xfrm>
            <a:off x="1465092" y="1803751"/>
            <a:ext cx="7107407" cy="184666"/>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Lorem ipsum dolor sit amet, consectetur adipiscing elit. Pellentesque sit amet feugiat mi. </a:t>
            </a:r>
          </a:p>
        </p:txBody>
      </p:sp>
      <p:sp>
        <p:nvSpPr>
          <p:cNvPr id="63" name="TextBox 47">
            <a:extLst>
              <a:ext uri="{FF2B5EF4-FFF2-40B4-BE49-F238E27FC236}">
                <a16:creationId xmlns:a16="http://schemas.microsoft.com/office/drawing/2014/main" id="{939B7CC5-439E-403C-9383-8988F3AAD7AF}"/>
              </a:ext>
            </a:extLst>
          </p:cNvPr>
          <p:cNvSpPr txBox="1"/>
          <p:nvPr/>
        </p:nvSpPr>
        <p:spPr>
          <a:xfrm>
            <a:off x="1533816" y="2602974"/>
            <a:ext cx="7107406" cy="184666"/>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Lorem ipsum dolor sit amet, consectetur adipiscing elit. Pellentesque sit amet feugiat mi. </a:t>
            </a:r>
          </a:p>
        </p:txBody>
      </p:sp>
      <p:sp>
        <p:nvSpPr>
          <p:cNvPr id="65" name="TextBox 47">
            <a:extLst>
              <a:ext uri="{FF2B5EF4-FFF2-40B4-BE49-F238E27FC236}">
                <a16:creationId xmlns:a16="http://schemas.microsoft.com/office/drawing/2014/main" id="{BBF4A77D-999A-446C-A470-A09EABC1CB5F}"/>
              </a:ext>
            </a:extLst>
          </p:cNvPr>
          <p:cNvSpPr txBox="1"/>
          <p:nvPr/>
        </p:nvSpPr>
        <p:spPr>
          <a:xfrm>
            <a:off x="1533816" y="3568085"/>
            <a:ext cx="7107406" cy="184666"/>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Lorem ipsum dolor sit amet, consectetur adipiscing elit. Pellentesque sit amet feugiat mi. </a:t>
            </a:r>
          </a:p>
        </p:txBody>
      </p:sp>
      <p:sp>
        <p:nvSpPr>
          <p:cNvPr id="67" name="TextBox 47">
            <a:extLst>
              <a:ext uri="{FF2B5EF4-FFF2-40B4-BE49-F238E27FC236}">
                <a16:creationId xmlns:a16="http://schemas.microsoft.com/office/drawing/2014/main" id="{5CB8E5D9-5AB2-4AEE-973D-2AB9CE05AF2D}"/>
              </a:ext>
            </a:extLst>
          </p:cNvPr>
          <p:cNvSpPr txBox="1"/>
          <p:nvPr/>
        </p:nvSpPr>
        <p:spPr>
          <a:xfrm>
            <a:off x="1533816" y="4297392"/>
            <a:ext cx="7209007" cy="184666"/>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Lorem ipsum dolor sit amet, consectetur adipiscing elit. Pellentesque sit amet feugiat mi. </a:t>
            </a:r>
          </a:p>
        </p:txBody>
      </p:sp>
      <p:pic>
        <p:nvPicPr>
          <p:cNvPr id="50" name="Picture Placeholder 6">
            <a:extLst>
              <a:ext uri="{FF2B5EF4-FFF2-40B4-BE49-F238E27FC236}">
                <a16:creationId xmlns:a16="http://schemas.microsoft.com/office/drawing/2014/main" id="{076DC11C-1975-407F-8F6F-049D8503D067}"/>
              </a:ext>
            </a:extLst>
          </p:cNvPr>
          <p:cNvPicPr>
            <a:picLocks noChangeAspect="1"/>
          </p:cNvPicPr>
          <p:nvPr/>
        </p:nvPicPr>
        <p:blipFill rotWithShape="1">
          <a:blip r:embed="rId3">
            <a:extLst>
              <a:ext uri="{28A0092B-C50C-407E-A947-70E740481C1C}">
                <a14:useLocalDpi xmlns:a14="http://schemas.microsoft.com/office/drawing/2010/main" val="0"/>
              </a:ext>
            </a:extLst>
          </a:blip>
          <a:srcRect l="71" r="71"/>
          <a:stretch/>
        </p:blipFill>
        <p:spPr>
          <a:xfrm>
            <a:off x="9334501" y="0"/>
            <a:ext cx="2857500" cy="2684596"/>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p:spPr>
      </p:pic>
      <p:sp>
        <p:nvSpPr>
          <p:cNvPr id="21" name="Rectangle: Rounded Corners 20">
            <a:extLst>
              <a:ext uri="{FF2B5EF4-FFF2-40B4-BE49-F238E27FC236}">
                <a16:creationId xmlns:a16="http://schemas.microsoft.com/office/drawing/2014/main" id="{8177B4D7-43A7-449A-A354-8D59E010DA5A}"/>
              </a:ext>
              <a:ext uri="{C183D7F6-B498-43B3-948B-1728B52AA6E4}">
                <adec:decorative xmlns:adec="http://schemas.microsoft.com/office/drawing/2017/decorative" val="1"/>
              </a:ext>
            </a:extLst>
          </p:cNvPr>
          <p:cNvSpPr/>
          <p:nvPr/>
        </p:nvSpPr>
        <p:spPr>
          <a:xfrm>
            <a:off x="504088" y="1680086"/>
            <a:ext cx="8682441" cy="1023194"/>
          </a:xfrm>
          <a:prstGeom prst="roundRect">
            <a:avLst>
              <a:gd name="adj" fmla="val 50000"/>
            </a:avLst>
          </a:prstGeom>
          <a:solidFill>
            <a:srgbClr val="3D7A14"/>
          </a:solidFill>
          <a:ln>
            <a:solidFill>
              <a:srgbClr val="3D7A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FFFFFF"/>
                </a:solidFill>
                <a:latin typeface="Calibri" panose="020F0502020204030204" pitchFamily="34" charset="0"/>
                <a:cs typeface="Calibri" panose="020F0502020204030204" pitchFamily="34" charset="0"/>
              </a:rPr>
              <a:t>	</a:t>
            </a:r>
            <a:r>
              <a:rPr lang="en-US" sz="1600" b="1" dirty="0">
                <a:solidFill>
                  <a:srgbClr val="FFFFFF"/>
                </a:solidFill>
                <a:latin typeface="Calibri" panose="020F0502020204030204" pitchFamily="34" charset="0"/>
                <a:cs typeface="Calibri" panose="020F0502020204030204" pitchFamily="34" charset="0"/>
              </a:rPr>
              <a:t>CLIMATE CHANGE &amp; HUMANS: </a:t>
            </a:r>
            <a: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Learn about fossil fuels and how they impact 	climate 	change. </a:t>
            </a:r>
            <a:r>
              <a:rPr kumimoji="0" lang="en-GB"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Create an information sheet about fossil fuels and how humans use them. </a:t>
            </a: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2" name="Oval 21">
            <a:extLst>
              <a:ext uri="{FF2B5EF4-FFF2-40B4-BE49-F238E27FC236}">
                <a16:creationId xmlns:a16="http://schemas.microsoft.com/office/drawing/2014/main" id="{14AE665B-E4E3-46C1-B89A-82AFDEBED34E}"/>
              </a:ext>
              <a:ext uri="{C183D7F6-B498-43B3-948B-1728B52AA6E4}">
                <adec:decorative xmlns:adec="http://schemas.microsoft.com/office/drawing/2017/decorative" val="1"/>
              </a:ext>
            </a:extLst>
          </p:cNvPr>
          <p:cNvSpPr/>
          <p:nvPr/>
        </p:nvSpPr>
        <p:spPr>
          <a:xfrm>
            <a:off x="621873" y="1776254"/>
            <a:ext cx="875612" cy="819520"/>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25</a:t>
            </a:r>
            <a:r>
              <a:rPr kumimoji="0" lang="en-US"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7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minutes</a:t>
            </a:r>
            <a:endParaRPr kumimoji="0" lang="en-US"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4" name="Rectangle: Rounded Corners 23">
            <a:extLst>
              <a:ext uri="{FF2B5EF4-FFF2-40B4-BE49-F238E27FC236}">
                <a16:creationId xmlns:a16="http://schemas.microsoft.com/office/drawing/2014/main" id="{264CA321-36CF-441D-8286-9D0C0D8291D0}"/>
              </a:ext>
              <a:ext uri="{C183D7F6-B498-43B3-948B-1728B52AA6E4}">
                <adec:decorative xmlns:adec="http://schemas.microsoft.com/office/drawing/2017/decorative" val="1"/>
              </a:ext>
            </a:extLst>
          </p:cNvPr>
          <p:cNvSpPr/>
          <p:nvPr/>
        </p:nvSpPr>
        <p:spPr>
          <a:xfrm>
            <a:off x="504088" y="3116762"/>
            <a:ext cx="8682441" cy="1023194"/>
          </a:xfrm>
          <a:prstGeom prst="roundRect">
            <a:avLst>
              <a:gd name="adj" fmla="val 50000"/>
            </a:avLst>
          </a:prstGeom>
          <a:solidFill>
            <a:srgbClr val="5D6E1E"/>
          </a:solidFill>
          <a:ln>
            <a:solidFill>
              <a:srgbClr val="5D6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HUMAN INFLUENCE: </a:t>
            </a:r>
            <a:r>
              <a:rPr kumimoji="0" lang="en-GB"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Travel back in time to find out about the Industrial	Revolution. </a:t>
            </a:r>
            <a: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In small groups, think in more detail about the impact of certain activities 	and generate suggestions of more responsible resource use.</a:t>
            </a:r>
          </a:p>
        </p:txBody>
      </p:sp>
      <p:sp>
        <p:nvSpPr>
          <p:cNvPr id="25" name="Oval 24">
            <a:extLst>
              <a:ext uri="{FF2B5EF4-FFF2-40B4-BE49-F238E27FC236}">
                <a16:creationId xmlns:a16="http://schemas.microsoft.com/office/drawing/2014/main" id="{B4CC9BBF-8111-4E99-8DD9-8B5DA81B59E4}"/>
              </a:ext>
              <a:ext uri="{C183D7F6-B498-43B3-948B-1728B52AA6E4}">
                <adec:decorative xmlns:adec="http://schemas.microsoft.com/office/drawing/2017/decorative" val="1"/>
              </a:ext>
            </a:extLst>
          </p:cNvPr>
          <p:cNvSpPr/>
          <p:nvPr/>
        </p:nvSpPr>
        <p:spPr>
          <a:xfrm>
            <a:off x="621873" y="3218599"/>
            <a:ext cx="875612" cy="819520"/>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30</a:t>
            </a:r>
            <a:r>
              <a:rPr kumimoji="0" lang="en-US"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7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minutes</a:t>
            </a:r>
            <a:endParaRPr kumimoji="0" lang="en-US"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6" name="Rectangle: Rounded Corners 25">
            <a:extLst>
              <a:ext uri="{FF2B5EF4-FFF2-40B4-BE49-F238E27FC236}">
                <a16:creationId xmlns:a16="http://schemas.microsoft.com/office/drawing/2014/main" id="{17F9F340-F60D-424A-898F-29B36823155E}"/>
              </a:ext>
              <a:ext uri="{C183D7F6-B498-43B3-948B-1728B52AA6E4}">
                <adec:decorative xmlns:adec="http://schemas.microsoft.com/office/drawing/2017/decorative" val="1"/>
              </a:ext>
            </a:extLst>
          </p:cNvPr>
          <p:cNvSpPr/>
          <p:nvPr/>
        </p:nvSpPr>
        <p:spPr>
          <a:xfrm>
            <a:off x="504088" y="4553818"/>
            <a:ext cx="8682441" cy="1023194"/>
          </a:xfrm>
          <a:prstGeom prst="roundRect">
            <a:avLst>
              <a:gd name="adj" fmla="val 50000"/>
            </a:avLst>
          </a:prstGeom>
          <a:solidFill>
            <a:srgbClr val="94B447"/>
          </a:solidFill>
          <a:ln>
            <a:solidFill>
              <a:srgbClr val="94B4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RENEWABLE ENERGY: </a:t>
            </a:r>
            <a: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Compare and contrast fossil fuels and </a:t>
            </a:r>
            <a:r>
              <a:rPr kumimoji="0" lang="en-US" sz="16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renewable energy </a:t>
            </a:r>
            <a: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sources</a:t>
            </a:r>
            <a:r>
              <a:rPr kumimoji="0" lang="en-US" sz="16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focusing on </a:t>
            </a:r>
            <a: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the need to reduce our consumption of </a:t>
            </a:r>
            <a:r>
              <a:rPr kumimoji="0" lang="en-US" sz="16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finite resources</a:t>
            </a:r>
            <a: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p>
        </p:txBody>
      </p:sp>
      <p:sp>
        <p:nvSpPr>
          <p:cNvPr id="27" name="Oval 26">
            <a:extLst>
              <a:ext uri="{FF2B5EF4-FFF2-40B4-BE49-F238E27FC236}">
                <a16:creationId xmlns:a16="http://schemas.microsoft.com/office/drawing/2014/main" id="{70AA0BE7-DB84-4190-8557-44DF6F2F8CC7}"/>
              </a:ext>
              <a:ext uri="{C183D7F6-B498-43B3-948B-1728B52AA6E4}">
                <adec:decorative xmlns:adec="http://schemas.microsoft.com/office/drawing/2017/decorative" val="1"/>
              </a:ext>
            </a:extLst>
          </p:cNvPr>
          <p:cNvSpPr/>
          <p:nvPr/>
        </p:nvSpPr>
        <p:spPr>
          <a:xfrm>
            <a:off x="621874" y="4656993"/>
            <a:ext cx="875612" cy="819520"/>
          </a:xfrm>
          <a:prstGeom prst="ellipse">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5</a:t>
            </a:r>
            <a:r>
              <a:rPr kumimoji="0" lang="en-US"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7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minutes</a:t>
            </a:r>
            <a:endParaRPr kumimoji="0" lang="en-US"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9" name="TextBox 18">
            <a:extLst>
              <a:ext uri="{FF2B5EF4-FFF2-40B4-BE49-F238E27FC236}">
                <a16:creationId xmlns:a16="http://schemas.microsoft.com/office/drawing/2014/main" id="{00CFE1F5-1A53-40D8-AB13-A497E73C6998}"/>
              </a:ext>
            </a:extLst>
          </p:cNvPr>
          <p:cNvSpPr txBox="1"/>
          <p:nvPr/>
        </p:nvSpPr>
        <p:spPr>
          <a:xfrm>
            <a:off x="9561513" y="3107268"/>
            <a:ext cx="2403475" cy="28931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solidFill>
                  <a:srgbClr val="35372F"/>
                </a:solidFill>
                <a:effectLst/>
                <a:uLnTx/>
                <a:uFillTx/>
                <a:latin typeface="Calibri Light" panose="020F0302020204030204" pitchFamily="34" charset="0"/>
                <a:ea typeface="+mn-ea"/>
                <a:cs typeface="+mn-cs"/>
              </a:rPr>
              <a:t>Only got 45 minutes?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35372F"/>
                </a:solidFill>
                <a:effectLst/>
                <a:uLnTx/>
                <a:uFillTx/>
                <a:latin typeface="Calibri Light" panose="020F0302020204030204" pitchFamily="34" charset="0"/>
                <a:ea typeface="+mn-ea"/>
                <a:cs typeface="+mn-cs"/>
              </a:rPr>
              <a:t>Instead of splitting into small groups and creating information posters, discuss each resource type as a class.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35372F"/>
              </a:solidFill>
              <a:effectLst/>
              <a:uLnTx/>
              <a:uFillTx/>
              <a:latin typeface="Calibri Light" panose="020F03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solidFill>
                  <a:srgbClr val="35372F"/>
                </a:solidFill>
                <a:effectLst/>
                <a:uLnTx/>
                <a:uFillTx/>
                <a:latin typeface="Calibri Light" panose="020F0302020204030204" pitchFamily="34" charset="0"/>
                <a:ea typeface="+mn-ea"/>
                <a:cs typeface="+mn-cs"/>
              </a:rPr>
              <a:t>Only got 30 minutes?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35372F"/>
                </a:solidFill>
                <a:effectLst/>
                <a:uLnTx/>
                <a:uFillTx/>
                <a:latin typeface="Calibri Light" panose="020F0302020204030204" pitchFamily="34" charset="0"/>
                <a:ea typeface="+mn-ea"/>
                <a:cs typeface="+mn-cs"/>
              </a:rPr>
              <a:t>Set the spider diagram task as a homework activity or remove this task.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35372F"/>
              </a:solidFill>
              <a:effectLst/>
              <a:uLnTx/>
              <a:uFillTx/>
              <a:latin typeface="Calibri Light" panose="020F03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35372F"/>
              </a:solidFill>
              <a:effectLst/>
              <a:uLnTx/>
              <a:uFillTx/>
              <a:latin typeface="Calibri Light" panose="020F03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35372F"/>
              </a:solidFill>
              <a:effectLst/>
              <a:uLnTx/>
              <a:uFillTx/>
              <a:latin typeface="Calibri Light" panose="020F0302020204030204" pitchFamily="34" charset="0"/>
              <a:ea typeface="+mn-ea"/>
              <a:cs typeface="+mn-cs"/>
            </a:endParaRPr>
          </a:p>
        </p:txBody>
      </p:sp>
      <p:sp>
        <p:nvSpPr>
          <p:cNvPr id="20" name="Title 1">
            <a:extLst>
              <a:ext uri="{FF2B5EF4-FFF2-40B4-BE49-F238E27FC236}">
                <a16:creationId xmlns:a16="http://schemas.microsoft.com/office/drawing/2014/main" id="{EB8FC176-2089-43A0-BFFF-048689417C13}"/>
              </a:ext>
            </a:extLst>
          </p:cNvPr>
          <p:cNvSpPr>
            <a:spLocks noGrp="1"/>
          </p:cNvSpPr>
          <p:nvPr>
            <p:ph type="title"/>
          </p:nvPr>
        </p:nvSpPr>
        <p:spPr>
          <a:xfrm>
            <a:off x="621873" y="982411"/>
            <a:ext cx="10515600" cy="332399"/>
          </a:xfrm>
        </p:spPr>
        <p:txBody>
          <a:bodyPr/>
          <a:lstStyle/>
          <a:p>
            <a:pPr algn="l"/>
            <a:r>
              <a:rPr lang="en-US" sz="2400" b="1" dirty="0">
                <a:latin typeface="Calibri" panose="020F0502020204030204" pitchFamily="34" charset="0"/>
                <a:cs typeface="Calibri" panose="020F0502020204030204" pitchFamily="34" charset="0"/>
              </a:rPr>
              <a:t>AT A GLANCE | </a:t>
            </a:r>
            <a:r>
              <a:rPr lang="en-US" sz="2400" dirty="0">
                <a:latin typeface="Calibri" panose="020F0502020204030204" pitchFamily="34" charset="0"/>
                <a:cs typeface="Calibri" panose="020F0502020204030204" pitchFamily="34" charset="0"/>
              </a:rPr>
              <a:t>Changing Climates </a:t>
            </a:r>
            <a:r>
              <a:rPr lang="en-US" sz="2400" b="1" dirty="0">
                <a:latin typeface="Calibri" panose="020F0502020204030204" pitchFamily="34" charset="0"/>
                <a:cs typeface="Calibri" panose="020F0502020204030204" pitchFamily="34" charset="0"/>
              </a:rPr>
              <a:t>| </a:t>
            </a:r>
            <a:r>
              <a:rPr lang="en-US" sz="2400" cap="none" dirty="0">
                <a:latin typeface="Calibri" panose="020F0502020204030204" pitchFamily="34" charset="0"/>
                <a:cs typeface="Calibri" panose="020F0502020204030204" pitchFamily="34" charset="0"/>
              </a:rPr>
              <a:t> Cause and Effect</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7793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47" y="4657596"/>
            <a:ext cx="7731103" cy="1373033"/>
          </a:xfrm>
        </p:spPr>
        <p:txBody>
          <a:bodyPr>
            <a:normAutofit/>
          </a:bodyPr>
          <a:lstStyle/>
          <a:p>
            <a:pPr marL="0" indent="0">
              <a:buNone/>
            </a:pPr>
            <a:r>
              <a:rPr lang="en-GB" dirty="0">
                <a:solidFill>
                  <a:srgbClr val="35372F"/>
                </a:solidFill>
              </a:rPr>
              <a:t>The everyday lives of many people are reliant on fossil fuel use, and yet one of the biggest problems for the planet is our fossil fuel use. </a:t>
            </a:r>
          </a:p>
          <a:p>
            <a:pPr marL="0" indent="0">
              <a:buNone/>
            </a:pPr>
            <a:endParaRPr lang="en-GB" dirty="0">
              <a:solidFill>
                <a:srgbClr val="35372F"/>
              </a:solidFill>
            </a:endParaRPr>
          </a:p>
          <a:p>
            <a:pPr marL="0" indent="0">
              <a:buNone/>
            </a:pPr>
            <a:endParaRPr lang="en-GB" sz="3200" b="1" dirty="0">
              <a:solidFill>
                <a:srgbClr val="35372F"/>
              </a:solidFill>
              <a:latin typeface="+mn-lt"/>
            </a:endParaRPr>
          </a:p>
        </p:txBody>
      </p:sp>
      <p:sp>
        <p:nvSpPr>
          <p:cNvPr id="9" name="Oval Callout 8"/>
          <p:cNvSpPr/>
          <p:nvPr/>
        </p:nvSpPr>
        <p:spPr>
          <a:xfrm>
            <a:off x="8426926" y="2460312"/>
            <a:ext cx="3182779" cy="2990897"/>
          </a:xfrm>
          <a:prstGeom prst="wedgeEllipseCallout">
            <a:avLst>
              <a:gd name="adj1" fmla="val 27943"/>
              <a:gd name="adj2" fmla="val 61156"/>
            </a:avLst>
          </a:prstGeom>
          <a:solidFill>
            <a:srgbClr val="F04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400" dirty="0">
                <a:solidFill>
                  <a:prstClr val="white"/>
                </a:solidFill>
                <a:latin typeface="+mj-lt"/>
              </a:rPr>
              <a:t>Let’s investigate some human habits to understand how they relate to fossil fuel use.</a:t>
            </a:r>
          </a:p>
        </p:txBody>
      </p:sp>
      <p:sp>
        <p:nvSpPr>
          <p:cNvPr id="12" name="Content Placeholder 2"/>
          <p:cNvSpPr txBox="1">
            <a:spLocks/>
          </p:cNvSpPr>
          <p:nvPr/>
        </p:nvSpPr>
        <p:spPr>
          <a:xfrm>
            <a:off x="355976" y="2460312"/>
            <a:ext cx="7634070" cy="20701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Today many people consume large amounts of fossil fuels from the earth to make lives more productive. Something that was considered revolutionary for humans is now causing problems for the whole planet. </a:t>
            </a:r>
          </a:p>
        </p:txBody>
      </p:sp>
      <p:sp>
        <p:nvSpPr>
          <p:cNvPr id="7" name="Content Placeholder 2"/>
          <p:cNvSpPr txBox="1">
            <a:spLocks/>
          </p:cNvSpPr>
          <p:nvPr/>
        </p:nvSpPr>
        <p:spPr>
          <a:xfrm>
            <a:off x="365147" y="553571"/>
            <a:ext cx="11337851" cy="1779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solidFill>
                  <a:srgbClr val="35372F"/>
                </a:solidFill>
              </a:rPr>
              <a:t>The Industrial Revolution was possible because of fossil fuels, which were used as energy for factories and for transport. This meant that humans could travel more and make things more quickly using machinery. In order to be more productive, humans starting using fossil fuels more. </a:t>
            </a:r>
          </a:p>
        </p:txBody>
      </p:sp>
      <p:pic>
        <p:nvPicPr>
          <p:cNvPr id="6" name="Google Shape;300;p38">
            <a:extLst>
              <a:ext uri="{FF2B5EF4-FFF2-40B4-BE49-F238E27FC236}">
                <a16:creationId xmlns:a16="http://schemas.microsoft.com/office/drawing/2014/main" id="{619AC239-73A1-4542-8C6F-5CF25DDB24A7}"/>
              </a:ext>
            </a:extLst>
          </p:cNvPr>
          <p:cNvPicPr preferRelativeResize="0"/>
          <p:nvPr/>
        </p:nvPicPr>
        <p:blipFill rotWithShape="1">
          <a:blip r:embed="rId2">
            <a:alphaModFix/>
          </a:blip>
          <a:srcRect/>
          <a:stretch/>
        </p:blipFill>
        <p:spPr>
          <a:xfrm>
            <a:off x="11090593" y="5439725"/>
            <a:ext cx="612406" cy="910181"/>
          </a:xfrm>
          <a:prstGeom prst="rect">
            <a:avLst/>
          </a:prstGeom>
          <a:noFill/>
          <a:ln>
            <a:noFill/>
          </a:ln>
        </p:spPr>
      </p:pic>
    </p:spTree>
    <p:extLst>
      <p:ext uri="{BB962C8B-B14F-4D97-AF65-F5344CB8AC3E}">
        <p14:creationId xmlns:p14="http://schemas.microsoft.com/office/powerpoint/2010/main" val="3741866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3684113" y="640080"/>
            <a:ext cx="4669311" cy="4779645"/>
          </a:xfrm>
          <a:prstGeom prst="wedgeEllipseCallout">
            <a:avLst>
              <a:gd name="adj1" fmla="val 46975"/>
              <a:gd name="adj2" fmla="val 484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1"/>
                </a:solidFill>
                <a:latin typeface="+mj-lt"/>
              </a:rPr>
              <a:t>Not all humans across the world use fossil fuels – you can learn more about different communities and cultures in some of the other </a:t>
            </a:r>
            <a:r>
              <a:rPr lang="en-GB" sz="2800" b="1" dirty="0" err="1">
                <a:solidFill>
                  <a:schemeClr val="bg1"/>
                </a:solidFill>
                <a:latin typeface="+mj-lt"/>
                <a:hlinkClick r:id="rId2">
                  <a:extLst>
                    <a:ext uri="{A12FA001-AC4F-418D-AE19-62706E023703}">
                      <ahyp:hlinkClr xmlns:ahyp="http://schemas.microsoft.com/office/drawing/2018/hyperlinkcolor" val="tx"/>
                    </a:ext>
                  </a:extLst>
                </a:hlinkClick>
              </a:rPr>
              <a:t>ThoughtBox</a:t>
            </a:r>
            <a:r>
              <a:rPr lang="en-GB" sz="2800" b="1" dirty="0">
                <a:solidFill>
                  <a:schemeClr val="bg1"/>
                </a:solidFill>
                <a:latin typeface="+mj-lt"/>
                <a:hlinkClick r:id="rId2">
                  <a:extLst>
                    <a:ext uri="{A12FA001-AC4F-418D-AE19-62706E023703}">
                      <ahyp:hlinkClr xmlns:ahyp="http://schemas.microsoft.com/office/drawing/2018/hyperlinkcolor" val="tx"/>
                    </a:ext>
                  </a:extLst>
                </a:hlinkClick>
              </a:rPr>
              <a:t> topics</a:t>
            </a:r>
            <a:r>
              <a:rPr lang="en-GB" sz="2800" dirty="0">
                <a:solidFill>
                  <a:schemeClr val="bg1"/>
                </a:solidFill>
                <a:latin typeface="+mj-lt"/>
              </a:rPr>
              <a:t>.</a:t>
            </a:r>
          </a:p>
        </p:txBody>
      </p:sp>
      <p:pic>
        <p:nvPicPr>
          <p:cNvPr id="5" name="Google Shape;300;p38">
            <a:extLst>
              <a:ext uri="{FF2B5EF4-FFF2-40B4-BE49-F238E27FC236}">
                <a16:creationId xmlns:a16="http://schemas.microsoft.com/office/drawing/2014/main" id="{82D28A69-100D-442A-AE52-5AF9B898A050}"/>
              </a:ext>
            </a:extLst>
          </p:cNvPr>
          <p:cNvPicPr preferRelativeResize="0"/>
          <p:nvPr/>
        </p:nvPicPr>
        <p:blipFill rotWithShape="1">
          <a:blip r:embed="rId3">
            <a:alphaModFix/>
          </a:blip>
          <a:srcRect/>
          <a:stretch/>
        </p:blipFill>
        <p:spPr>
          <a:xfrm>
            <a:off x="8219313" y="5183310"/>
            <a:ext cx="802768" cy="1193105"/>
          </a:xfrm>
          <a:prstGeom prst="rect">
            <a:avLst/>
          </a:prstGeom>
          <a:noFill/>
          <a:ln>
            <a:noFill/>
          </a:ln>
        </p:spPr>
      </p:pic>
    </p:spTree>
    <p:extLst>
      <p:ext uri="{BB962C8B-B14F-4D97-AF65-F5344CB8AC3E}">
        <p14:creationId xmlns:p14="http://schemas.microsoft.com/office/powerpoint/2010/main" val="3510375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3148" y="992182"/>
            <a:ext cx="11337851" cy="1025633"/>
          </a:xfrm>
        </p:spPr>
        <p:txBody>
          <a:bodyPr>
            <a:normAutofit/>
          </a:bodyPr>
          <a:lstStyle/>
          <a:p>
            <a:pPr marL="0" indent="0">
              <a:buNone/>
            </a:pPr>
            <a:r>
              <a:rPr lang="en-GB" dirty="0">
                <a:solidFill>
                  <a:srgbClr val="35372F"/>
                </a:solidFill>
              </a:rPr>
              <a:t>We are going to explore these four human activities to understand how they relate to fossil fuels use.</a:t>
            </a:r>
          </a:p>
        </p:txBody>
      </p:sp>
      <p:sp>
        <p:nvSpPr>
          <p:cNvPr id="7" name="Rectangle 6"/>
          <p:cNvSpPr/>
          <p:nvPr/>
        </p:nvSpPr>
        <p:spPr>
          <a:xfrm>
            <a:off x="896878" y="2348965"/>
            <a:ext cx="1922286" cy="184139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prstClr val="white"/>
                </a:solidFill>
                <a:latin typeface="+mj-lt"/>
              </a:rPr>
              <a:t>USING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prstClr val="white"/>
                </a:solidFill>
                <a:latin typeface="+mj-lt"/>
              </a:rPr>
              <a:t>PLASTIC ONCE</a:t>
            </a:r>
            <a:endParaRPr kumimoji="0" lang="en-GB" sz="2400" i="0" u="none" strike="noStrike" kern="1200" cap="none" spc="0" normalizeH="0" baseline="0" noProof="0" dirty="0">
              <a:ln>
                <a:noFill/>
              </a:ln>
              <a:solidFill>
                <a:prstClr val="white"/>
              </a:solidFill>
              <a:effectLst/>
              <a:uLnTx/>
              <a:uFillTx/>
              <a:latin typeface="+mj-lt"/>
              <a:ea typeface="+mn-ea"/>
              <a:cs typeface="+mn-cs"/>
            </a:endParaRPr>
          </a:p>
        </p:txBody>
      </p:sp>
      <p:sp>
        <p:nvSpPr>
          <p:cNvPr id="8" name="Rectangle 7"/>
          <p:cNvSpPr/>
          <p:nvPr/>
        </p:nvSpPr>
        <p:spPr>
          <a:xfrm>
            <a:off x="3654829" y="2348965"/>
            <a:ext cx="1938320" cy="184139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prstClr val="white"/>
                </a:solidFill>
                <a:latin typeface="+mj-lt"/>
              </a:rPr>
              <a:t>EATING JUNK FOOD</a:t>
            </a:r>
            <a:endParaRPr kumimoji="0" lang="en-GB" sz="2400" i="0" u="none" strike="noStrike" kern="1200" cap="none" spc="0" normalizeH="0" baseline="0" noProof="0" dirty="0">
              <a:ln>
                <a:noFill/>
              </a:ln>
              <a:solidFill>
                <a:prstClr val="white"/>
              </a:solidFill>
              <a:effectLst/>
              <a:uLnTx/>
              <a:uFillTx/>
              <a:latin typeface="+mj-lt"/>
              <a:ea typeface="+mn-ea"/>
              <a:cs typeface="+mn-cs"/>
            </a:endParaRPr>
          </a:p>
        </p:txBody>
      </p:sp>
      <p:sp>
        <p:nvSpPr>
          <p:cNvPr id="9" name="Rectangle 8"/>
          <p:cNvSpPr/>
          <p:nvPr/>
        </p:nvSpPr>
        <p:spPr>
          <a:xfrm>
            <a:off x="6428814" y="2348965"/>
            <a:ext cx="2003353" cy="184139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solidFill>
                  <a:prstClr val="white"/>
                </a:solidFill>
                <a:effectLst/>
                <a:uLnTx/>
                <a:uFillTx/>
                <a:latin typeface="+mj-lt"/>
                <a:ea typeface="+mn-ea"/>
                <a:cs typeface="+mn-cs"/>
              </a:rPr>
              <a:t>FLYING REGULARLY</a:t>
            </a:r>
          </a:p>
        </p:txBody>
      </p:sp>
      <p:pic>
        <p:nvPicPr>
          <p:cNvPr id="2" name="Picture 1" descr="Mineral Water Bottle · Free vector graphic on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4219287">
            <a:off x="1674325" y="3537082"/>
            <a:ext cx="863221" cy="1726442"/>
          </a:xfrm>
          <a:prstGeom prst="rect">
            <a:avLst/>
          </a:prstGeom>
        </p:spPr>
      </p:pic>
      <p:pic>
        <p:nvPicPr>
          <p:cNvPr id="4" name="Picture 3" descr="Cheeseburger Coke Food · Free vector graphic on Pixaba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1538" y="3207757"/>
            <a:ext cx="1320536" cy="1691790"/>
          </a:xfrm>
          <a:prstGeom prst="rect">
            <a:avLst/>
          </a:prstGeom>
        </p:spPr>
      </p:pic>
      <p:pic>
        <p:nvPicPr>
          <p:cNvPr id="5" name="Picture 4" descr="File:&lt;strong&gt;PlaneClipart&lt;/strong&gt;.png - Wikimedia Commo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28814" y="3735162"/>
            <a:ext cx="2169204" cy="910401"/>
          </a:xfrm>
          <a:prstGeom prst="rect">
            <a:avLst/>
          </a:prstGeom>
        </p:spPr>
      </p:pic>
      <p:pic>
        <p:nvPicPr>
          <p:cNvPr id="17" name="Picture 16" descr="Beer Pong Red · Free image on Pixabay"/>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6878" y="3789650"/>
            <a:ext cx="855913" cy="855913"/>
          </a:xfrm>
          <a:prstGeom prst="rect">
            <a:avLst/>
          </a:prstGeom>
        </p:spPr>
      </p:pic>
      <p:sp>
        <p:nvSpPr>
          <p:cNvPr id="11" name="Rectangle 10"/>
          <p:cNvSpPr/>
          <p:nvPr/>
        </p:nvSpPr>
        <p:spPr>
          <a:xfrm>
            <a:off x="9267832" y="2348965"/>
            <a:ext cx="2003353" cy="18413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prstClr val="white"/>
                </a:solidFill>
                <a:latin typeface="+mj-lt"/>
              </a:rPr>
              <a:t>WASTING FOOD</a:t>
            </a:r>
            <a:endParaRPr kumimoji="0" lang="en-GB" sz="2400" i="0" u="none" strike="noStrike" kern="1200" cap="none" spc="0" normalizeH="0" baseline="0" noProof="0" dirty="0">
              <a:ln>
                <a:noFill/>
              </a:ln>
              <a:solidFill>
                <a:prstClr val="white"/>
              </a:solidFill>
              <a:effectLst/>
              <a:uLnTx/>
              <a:uFillTx/>
              <a:latin typeface="+mj-lt"/>
              <a:ea typeface="+mn-ea"/>
              <a:cs typeface="+mn-cs"/>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67832" y="3703216"/>
            <a:ext cx="1963741" cy="1150630"/>
          </a:xfrm>
          <a:prstGeom prst="rect">
            <a:avLst/>
          </a:prstGeom>
        </p:spPr>
      </p:pic>
    </p:spTree>
    <p:extLst>
      <p:ext uri="{BB962C8B-B14F-4D97-AF65-F5344CB8AC3E}">
        <p14:creationId xmlns:p14="http://schemas.microsoft.com/office/powerpoint/2010/main" val="3093079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27074" y="1142021"/>
            <a:ext cx="11337851"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These activities may not have started of as ‘bad habits’. For example at one point, plastic was considered a revolution and a way to may life easier for humans by being a cheap, versatile material with many amazing uses.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However, a lot of human actions are reliant on fossil fuel use. As we have seen, fossil fuels are used too much and are tipping the carbon in the atmosphere out of balance, which is turn is causing an increase in temperature, through the greenhouse effect.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28602" y="5679917"/>
            <a:ext cx="917550" cy="83203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1675" y="5776557"/>
            <a:ext cx="1082458" cy="81184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0620" y="5026552"/>
            <a:ext cx="1182213" cy="1671958"/>
          </a:xfrm>
          <a:prstGeom prst="rect">
            <a:avLst/>
          </a:prstGeom>
        </p:spPr>
      </p:pic>
    </p:spTree>
    <p:extLst>
      <p:ext uri="{BB962C8B-B14F-4D97-AF65-F5344CB8AC3E}">
        <p14:creationId xmlns:p14="http://schemas.microsoft.com/office/powerpoint/2010/main" val="1506597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074" y="1403562"/>
            <a:ext cx="11337851" cy="551054"/>
          </a:xfrm>
        </p:spPr>
        <p:txBody>
          <a:bodyPr>
            <a:noAutofit/>
          </a:bodyPr>
          <a:lstStyle/>
          <a:p>
            <a:pPr marL="0" indent="0">
              <a:buNone/>
            </a:pPr>
            <a:r>
              <a:rPr lang="en-GB" dirty="0">
                <a:solidFill>
                  <a:srgbClr val="35372F"/>
                </a:solidFill>
              </a:rPr>
              <a:t>Let’s now split into small groups and each group take one for each of these human activities. (More than one group can work on the same activity.)</a:t>
            </a:r>
          </a:p>
          <a:p>
            <a:pPr marL="0" indent="0">
              <a:buNone/>
            </a:pPr>
            <a:endParaRPr lang="en-GB" dirty="0">
              <a:solidFill>
                <a:srgbClr val="35372F"/>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p:blipFill>
        <p:spPr>
          <a:xfrm>
            <a:off x="766951" y="2774515"/>
            <a:ext cx="10303256" cy="2755631"/>
          </a:xfrm>
          <a:prstGeom prst="rect">
            <a:avLst/>
          </a:prstGeom>
        </p:spPr>
      </p:pic>
    </p:spTree>
    <p:extLst>
      <p:ext uri="{BB962C8B-B14F-4D97-AF65-F5344CB8AC3E}">
        <p14:creationId xmlns:p14="http://schemas.microsoft.com/office/powerpoint/2010/main" val="293967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796" y="625735"/>
            <a:ext cx="11538029" cy="2677023"/>
          </a:xfrm>
        </p:spPr>
        <p:txBody>
          <a:bodyPr>
            <a:normAutofit/>
          </a:bodyPr>
          <a:lstStyle/>
          <a:p>
            <a:pPr marL="0" indent="0">
              <a:buNone/>
            </a:pPr>
            <a:r>
              <a:rPr lang="en-GB" dirty="0">
                <a:solidFill>
                  <a:srgbClr val="35372F"/>
                </a:solidFill>
              </a:rPr>
              <a:t>Each group will need a piece of paper and some different colour pens or pencils</a:t>
            </a:r>
            <a:r>
              <a:rPr lang="en-GB" dirty="0"/>
              <a:t>. You are going to create a spider diagram in your group. </a:t>
            </a:r>
            <a:endParaRPr lang="en-GB" dirty="0">
              <a:solidFill>
                <a:srgbClr val="35372F"/>
              </a:solidFill>
            </a:endParaRPr>
          </a:p>
          <a:p>
            <a:pPr marL="0" indent="0">
              <a:buNone/>
            </a:pPr>
            <a:endParaRPr lang="en-GB" dirty="0">
              <a:solidFill>
                <a:srgbClr val="35372F"/>
              </a:solidFill>
            </a:endParaRPr>
          </a:p>
          <a:p>
            <a:pPr marL="0" indent="0">
              <a:buNone/>
            </a:pPr>
            <a:r>
              <a:rPr lang="en-GB" dirty="0">
                <a:solidFill>
                  <a:srgbClr val="35372F"/>
                </a:solidFill>
              </a:rPr>
              <a:t>First of all, write the name of the activity in the middle of the paper. </a:t>
            </a:r>
            <a:br>
              <a:rPr lang="en-GB" dirty="0">
                <a:solidFill>
                  <a:srgbClr val="35372F"/>
                </a:solidFill>
              </a:rPr>
            </a:br>
            <a:r>
              <a:rPr lang="en-GB" dirty="0">
                <a:solidFill>
                  <a:srgbClr val="35372F"/>
                </a:solidFill>
              </a:rPr>
              <a:t>Now </a:t>
            </a:r>
            <a:r>
              <a:rPr lang="en-GB" dirty="0"/>
              <a:t>write down s</a:t>
            </a:r>
            <a:r>
              <a:rPr lang="en-GB" dirty="0">
                <a:solidFill>
                  <a:srgbClr val="35372F"/>
                </a:solidFill>
              </a:rPr>
              <a:t>ome examples of your chosen activity on the spider diagram.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p:blipFill>
        <p:spPr>
          <a:xfrm>
            <a:off x="1093513" y="3302758"/>
            <a:ext cx="9944415" cy="2659658"/>
          </a:xfrm>
          <a:prstGeom prst="rect">
            <a:avLst/>
          </a:prstGeom>
        </p:spPr>
      </p:pic>
    </p:spTree>
    <p:extLst>
      <p:ext uri="{BB962C8B-B14F-4D97-AF65-F5344CB8AC3E}">
        <p14:creationId xmlns:p14="http://schemas.microsoft.com/office/powerpoint/2010/main" val="572392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28720" y="682913"/>
            <a:ext cx="11501914" cy="91016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Now add your answers to</a:t>
            </a:r>
            <a:r>
              <a:rPr kumimoji="0" lang="en-GB" sz="2800" b="0" i="0" u="none" strike="noStrike" kern="1200" cap="none" spc="0" normalizeH="0" noProof="0" dirty="0">
                <a:ln>
                  <a:noFill/>
                </a:ln>
                <a:solidFill>
                  <a:srgbClr val="35372F"/>
                </a:solidFill>
                <a:effectLst/>
                <a:uLnTx/>
                <a:uFillTx/>
                <a:latin typeface="Calibri Light" panose="020F0302020204030204"/>
                <a:ea typeface="+mn-ea"/>
                <a:cs typeface="+mn-cs"/>
              </a:rPr>
              <a:t> these four questions</a:t>
            </a: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 to create a spider diagram of ideas. </a:t>
            </a:r>
            <a:r>
              <a:rPr lang="en-GB" dirty="0">
                <a:solidFill>
                  <a:srgbClr val="35372F"/>
                </a:solidFill>
                <a:latin typeface="Calibri Light" panose="020F0302020204030204"/>
              </a:rPr>
              <a:t>You have 15 minutes for this. Use these </a:t>
            </a:r>
            <a:r>
              <a:rPr lang="en-GB" dirty="0">
                <a:solidFill>
                  <a:srgbClr val="35372F"/>
                </a:solidFill>
                <a:latin typeface="Calibri Light" panose="020F0302020204030204"/>
                <a:hlinkClick r:id="rId2"/>
              </a:rPr>
              <a:t>fact sheets </a:t>
            </a:r>
            <a:r>
              <a:rPr lang="en-GB" dirty="0">
                <a:solidFill>
                  <a:srgbClr val="35372F"/>
                </a:solidFill>
                <a:latin typeface="Calibri Light" panose="020F0302020204030204"/>
              </a:rPr>
              <a:t>to help if needed.</a:t>
            </a:r>
            <a:endParaRPr kumimoji="0" lang="en-GB" sz="2800" b="0" i="0" u="none" strike="noStrike" kern="1200" cap="none" spc="0" normalizeH="0" baseline="0" noProof="0" dirty="0">
              <a:ln>
                <a:noFill/>
              </a:ln>
              <a:solidFill>
                <a:srgbClr val="35372F"/>
              </a:solidFill>
              <a:effectLst/>
              <a:uLnTx/>
              <a:uFillTx/>
              <a:latin typeface="Calibri Light" panose="020F0302020204030204"/>
            </a:endParaRPr>
          </a:p>
        </p:txBody>
      </p:sp>
      <p:sp>
        <p:nvSpPr>
          <p:cNvPr id="10" name="Rectangle 9"/>
          <p:cNvSpPr/>
          <p:nvPr/>
        </p:nvSpPr>
        <p:spPr>
          <a:xfrm>
            <a:off x="328720" y="1855164"/>
            <a:ext cx="11708605" cy="4339650"/>
          </a:xfrm>
          <a:prstGeom prst="rect">
            <a:avLst/>
          </a:prstGeom>
        </p:spPr>
        <p:txBody>
          <a:bodyPr wrap="square">
            <a:spAutoFit/>
          </a:bodyPr>
          <a:lstStyle/>
          <a:p>
            <a:pPr marL="627063" lvl="1" indent="-531813">
              <a:buFont typeface="Arial" panose="020B0604020202020204" pitchFamily="34" charset="0"/>
              <a:buAutoNum type="arabicPeriod"/>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What are the </a:t>
            </a:r>
            <a:r>
              <a:rPr kumimoji="0" lang="en-GB" sz="2800" b="0" i="0" u="sng" strike="noStrike" kern="1200" cap="none" spc="0" normalizeH="0" baseline="0" noProof="0" dirty="0">
                <a:ln>
                  <a:noFill/>
                </a:ln>
                <a:solidFill>
                  <a:srgbClr val="35372F"/>
                </a:solidFill>
                <a:effectLst/>
                <a:uLnTx/>
                <a:uFillTx/>
                <a:latin typeface="Calibri Light" panose="020F0302020204030204"/>
                <a:ea typeface="+mn-ea"/>
                <a:cs typeface="+mn-cs"/>
              </a:rPr>
              <a:t>advantages</a:t>
            </a: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 of this</a:t>
            </a:r>
            <a:r>
              <a:rPr kumimoji="0" lang="en-GB" sz="2800" b="0" i="0" u="none" strike="noStrike" kern="1200" cap="none" spc="0" normalizeH="0" noProof="0" dirty="0">
                <a:ln>
                  <a:noFill/>
                </a:ln>
                <a:solidFill>
                  <a:srgbClr val="35372F"/>
                </a:solidFill>
                <a:effectLst/>
                <a:uLnTx/>
                <a:uFillTx/>
                <a:latin typeface="Calibri Light" panose="020F0302020204030204"/>
                <a:ea typeface="+mn-ea"/>
                <a:cs typeface="+mn-cs"/>
              </a:rPr>
              <a:t> </a:t>
            </a: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habit?</a:t>
            </a:r>
            <a:b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br>
            <a:r>
              <a:rPr lang="en-GB" i="1" dirty="0">
                <a:solidFill>
                  <a:srgbClr val="35372F"/>
                </a:solidFill>
                <a:latin typeface="Calibri Light" panose="020F0302020204030204"/>
              </a:rPr>
              <a:t>For example, how it benefits humans by saving time, money or creating new opportunities</a:t>
            </a:r>
          </a:p>
          <a:p>
            <a:pPr marL="627063" marR="0" lvl="1" indent="-531813"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endPar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endParaRPr>
          </a:p>
          <a:p>
            <a:pPr marL="627063" marR="0" lvl="1" indent="-531813"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What are the </a:t>
            </a:r>
            <a:r>
              <a:rPr kumimoji="0" lang="en-GB" sz="2800" b="0" i="0" u="sng" strike="noStrike" kern="1200" cap="none" spc="0" normalizeH="0" baseline="0" noProof="0" dirty="0">
                <a:ln>
                  <a:noFill/>
                </a:ln>
                <a:solidFill>
                  <a:srgbClr val="35372F"/>
                </a:solidFill>
                <a:effectLst/>
                <a:uLnTx/>
                <a:uFillTx/>
                <a:latin typeface="Calibri Light" panose="020F0302020204030204"/>
                <a:ea typeface="+mn-ea"/>
                <a:cs typeface="+mn-cs"/>
              </a:rPr>
              <a:t>disadvantages</a:t>
            </a:r>
            <a: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t> of this as a habit? </a:t>
            </a:r>
            <a:br>
              <a:rPr kumimoji="0" lang="en-GB" sz="2800" b="0" i="0" u="none" strike="noStrike" kern="1200" cap="none" spc="0" normalizeH="0" baseline="0" noProof="0" dirty="0">
                <a:ln>
                  <a:noFill/>
                </a:ln>
                <a:solidFill>
                  <a:srgbClr val="35372F"/>
                </a:solidFill>
                <a:effectLst/>
                <a:uLnTx/>
                <a:uFillTx/>
                <a:latin typeface="Calibri Light" panose="020F0302020204030204"/>
                <a:ea typeface="+mn-ea"/>
                <a:cs typeface="+mn-cs"/>
              </a:rPr>
            </a:br>
            <a:r>
              <a:rPr kumimoji="0" lang="en-GB" sz="1800" b="0" i="1" u="none" strike="noStrike" kern="1200" cap="none" spc="0" normalizeH="0" baseline="0" noProof="0" dirty="0">
                <a:ln>
                  <a:noFill/>
                </a:ln>
                <a:solidFill>
                  <a:srgbClr val="35372F"/>
                </a:solidFill>
                <a:effectLst/>
                <a:uLnTx/>
                <a:uFillTx/>
                <a:latin typeface="Calibri Light" panose="020F0302020204030204"/>
                <a:ea typeface="+mn-ea"/>
                <a:cs typeface="+mn-cs"/>
              </a:rPr>
              <a:t>For</a:t>
            </a:r>
            <a:r>
              <a:rPr kumimoji="0" lang="en-GB" sz="1800" b="0" i="1" u="none" strike="noStrike" kern="1200" cap="none" spc="0" normalizeH="0" noProof="0" dirty="0">
                <a:ln>
                  <a:noFill/>
                </a:ln>
                <a:solidFill>
                  <a:srgbClr val="35372F"/>
                </a:solidFill>
                <a:effectLst/>
                <a:uLnTx/>
                <a:uFillTx/>
                <a:latin typeface="Calibri Light" panose="020F0302020204030204"/>
                <a:ea typeface="+mn-ea"/>
                <a:cs typeface="+mn-cs"/>
              </a:rPr>
              <a:t> example, these</a:t>
            </a:r>
            <a:r>
              <a:rPr kumimoji="0" lang="en-GB" sz="1800" b="0" i="1" u="none" strike="noStrike" kern="1200" cap="none" spc="0" normalizeH="0" baseline="0" noProof="0" dirty="0">
                <a:ln>
                  <a:noFill/>
                </a:ln>
                <a:solidFill>
                  <a:srgbClr val="35372F"/>
                </a:solidFill>
                <a:effectLst/>
                <a:uLnTx/>
                <a:uFillTx/>
                <a:latin typeface="Calibri Light" panose="020F0302020204030204"/>
                <a:ea typeface="+mn-ea"/>
                <a:cs typeface="+mn-cs"/>
              </a:rPr>
              <a:t> could be about pollution, other species, health impacts</a:t>
            </a:r>
            <a:br>
              <a:rPr kumimoji="0" lang="en-GB" sz="1800" b="0" i="1" u="none" strike="noStrike" kern="1200" cap="none" spc="0" normalizeH="0" baseline="0" noProof="0" dirty="0">
                <a:ln>
                  <a:noFill/>
                </a:ln>
                <a:solidFill>
                  <a:srgbClr val="35372F"/>
                </a:solidFill>
                <a:effectLst/>
                <a:uLnTx/>
                <a:uFillTx/>
                <a:latin typeface="Calibri Light" panose="020F0302020204030204"/>
                <a:ea typeface="+mn-ea"/>
                <a:cs typeface="+mn-cs"/>
              </a:rPr>
            </a:br>
            <a:endParaRPr lang="en-GB" i="1" dirty="0">
              <a:solidFill>
                <a:srgbClr val="35372F"/>
              </a:solidFill>
              <a:latin typeface="Calibri Light" panose="020F0302020204030204"/>
            </a:endParaRPr>
          </a:p>
          <a:p>
            <a:pPr marL="627063" marR="0" lvl="1" indent="-531813"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GB" sz="2800" u="none" strike="noStrike" kern="1200" cap="none" spc="0" normalizeH="0" baseline="0" noProof="0" dirty="0">
                <a:ln>
                  <a:noFill/>
                </a:ln>
                <a:solidFill>
                  <a:srgbClr val="35372F"/>
                </a:solidFill>
                <a:effectLst/>
                <a:uLnTx/>
                <a:uFillTx/>
                <a:latin typeface="Calibri Light" panose="020F0302020204030204"/>
                <a:ea typeface="+mn-ea"/>
                <a:cs typeface="+mn-cs"/>
              </a:rPr>
              <a:t>How</a:t>
            </a:r>
            <a:r>
              <a:rPr kumimoji="0" lang="en-GB" sz="2800" u="none" strike="noStrike" kern="1200" cap="none" spc="0" normalizeH="0" noProof="0" dirty="0">
                <a:ln>
                  <a:noFill/>
                </a:ln>
                <a:solidFill>
                  <a:srgbClr val="35372F"/>
                </a:solidFill>
                <a:effectLst/>
                <a:uLnTx/>
                <a:uFillTx/>
                <a:latin typeface="Calibri Light" panose="020F0302020204030204"/>
                <a:ea typeface="+mn-ea"/>
                <a:cs typeface="+mn-cs"/>
              </a:rPr>
              <a:t> does this habit link to climate change?</a:t>
            </a:r>
            <a:br>
              <a:rPr kumimoji="0" lang="en-GB" sz="2800" u="none" strike="noStrike" kern="1200" cap="none" spc="0" normalizeH="0" noProof="0" dirty="0">
                <a:ln>
                  <a:noFill/>
                </a:ln>
                <a:solidFill>
                  <a:srgbClr val="35372F"/>
                </a:solidFill>
                <a:effectLst/>
                <a:uLnTx/>
                <a:uFillTx/>
                <a:latin typeface="Calibri Light" panose="020F0302020204030204"/>
                <a:ea typeface="+mn-ea"/>
                <a:cs typeface="+mn-cs"/>
              </a:rPr>
            </a:br>
            <a:r>
              <a:rPr lang="en-GB" i="1" noProof="0" dirty="0">
                <a:solidFill>
                  <a:srgbClr val="35372F"/>
                </a:solidFill>
                <a:latin typeface="Calibri Light" panose="020F0302020204030204"/>
              </a:rPr>
              <a:t>Think about what you have learned so far about the greenhouse effect</a:t>
            </a:r>
          </a:p>
          <a:p>
            <a:pPr marL="627063" marR="0" lvl="1" indent="-531813"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endParaRPr kumimoji="0" lang="en-GB" i="1" u="none" strike="noStrike" kern="1200" cap="none" spc="0" normalizeH="0" baseline="0" dirty="0">
              <a:ln>
                <a:noFill/>
              </a:ln>
              <a:solidFill>
                <a:srgbClr val="35372F"/>
              </a:solidFill>
              <a:effectLst/>
              <a:uLnTx/>
              <a:uFillTx/>
              <a:latin typeface="Calibri Light" panose="020F0302020204030204"/>
            </a:endParaRPr>
          </a:p>
          <a:p>
            <a:pPr marL="627063" lvl="1" indent="-531813">
              <a:buFont typeface="Arial" panose="020B0604020202020204" pitchFamily="34" charset="0"/>
              <a:buAutoNum type="arabicPeriod"/>
              <a:defRPr/>
            </a:pPr>
            <a:r>
              <a:rPr lang="en-GB" sz="2800" dirty="0">
                <a:solidFill>
                  <a:srgbClr val="35372F"/>
                </a:solidFill>
                <a:latin typeface="Calibri Light" panose="020F0302020204030204"/>
              </a:rPr>
              <a:t>Which </a:t>
            </a:r>
            <a:r>
              <a:rPr lang="en-GB" sz="2800" u="sng" dirty="0">
                <a:solidFill>
                  <a:srgbClr val="35372F"/>
                </a:solidFill>
                <a:latin typeface="Calibri Light" panose="020F0302020204030204"/>
              </a:rPr>
              <a:t>fossil fuels </a:t>
            </a:r>
            <a:r>
              <a:rPr lang="en-GB" sz="2800" dirty="0">
                <a:solidFill>
                  <a:srgbClr val="35372F"/>
                </a:solidFill>
                <a:latin typeface="Calibri Light" panose="020F0302020204030204"/>
              </a:rPr>
              <a:t>do you think are involved in this habit and where do they come from?</a:t>
            </a:r>
          </a:p>
          <a:p>
            <a:pPr marL="627063" marR="0" lvl="1" indent="-531813"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endParaRPr kumimoji="0" lang="en-GB" i="1" u="none" strike="noStrike" kern="1200" cap="none" spc="0" normalizeH="0" baseline="0" noProof="0" dirty="0">
              <a:ln>
                <a:noFill/>
              </a:ln>
              <a:solidFill>
                <a:srgbClr val="35372F"/>
              </a:solidFill>
              <a:effectLst/>
              <a:uLnTx/>
              <a:uFillTx/>
              <a:latin typeface="Calibri Light" panose="020F0302020204030204"/>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740861" y="5556030"/>
            <a:ext cx="3078861" cy="823449"/>
          </a:xfrm>
          <a:prstGeom prst="rect">
            <a:avLst/>
          </a:prstGeom>
        </p:spPr>
      </p:pic>
    </p:spTree>
    <p:extLst>
      <p:ext uri="{BB962C8B-B14F-4D97-AF65-F5344CB8AC3E}">
        <p14:creationId xmlns:p14="http://schemas.microsoft.com/office/powerpoint/2010/main" val="1927994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796" y="1068388"/>
            <a:ext cx="11337851" cy="582991"/>
          </a:xfrm>
        </p:spPr>
        <p:txBody>
          <a:bodyPr>
            <a:normAutofit/>
          </a:bodyPr>
          <a:lstStyle/>
          <a:p>
            <a:pPr marL="0" indent="0">
              <a:buNone/>
            </a:pPr>
            <a:r>
              <a:rPr lang="en-GB" dirty="0">
                <a:solidFill>
                  <a:srgbClr val="35372F"/>
                </a:solidFill>
              </a:rPr>
              <a:t>Each group </a:t>
            </a:r>
            <a:r>
              <a:rPr lang="en-GB" dirty="0"/>
              <a:t>now has 1 minute to </a:t>
            </a:r>
            <a:r>
              <a:rPr lang="en-GB" dirty="0">
                <a:solidFill>
                  <a:srgbClr val="35372F"/>
                </a:solidFill>
              </a:rPr>
              <a:t>present their diagram to the class.</a:t>
            </a: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rcRect/>
          <a:stretch/>
        </p:blipFill>
        <p:spPr>
          <a:xfrm>
            <a:off x="698211" y="2210484"/>
            <a:ext cx="10547132" cy="2820856"/>
          </a:xfrm>
          <a:prstGeom prst="rect">
            <a:avLst/>
          </a:prstGeom>
        </p:spPr>
      </p:pic>
      <p:sp>
        <p:nvSpPr>
          <p:cNvPr id="2" name="Rectangle 1"/>
          <p:cNvSpPr/>
          <p:nvPr/>
        </p:nvSpPr>
        <p:spPr>
          <a:xfrm>
            <a:off x="5276850" y="5590446"/>
            <a:ext cx="6457797" cy="646331"/>
          </a:xfrm>
          <a:prstGeom prst="rect">
            <a:avLst/>
          </a:prstGeom>
        </p:spPr>
        <p:txBody>
          <a:bodyPr wrap="square">
            <a:spAutoFit/>
          </a:bodyPr>
          <a:lstStyle/>
          <a:p>
            <a:pPr algn="r"/>
            <a:r>
              <a:rPr lang="en-GB" dirty="0">
                <a:solidFill>
                  <a:srgbClr val="35372F"/>
                </a:solidFill>
                <a:latin typeface="+mj-lt"/>
              </a:rPr>
              <a:t>We will be coming back to these activities in Lesson 4, when we will be exploring ideas for changing habits to help with climate change.</a:t>
            </a:r>
          </a:p>
        </p:txBody>
      </p:sp>
    </p:spTree>
    <p:extLst>
      <p:ext uri="{BB962C8B-B14F-4D97-AF65-F5344CB8AC3E}">
        <p14:creationId xmlns:p14="http://schemas.microsoft.com/office/powerpoint/2010/main" val="4218372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9654" y="1308676"/>
            <a:ext cx="3729678" cy="3729678"/>
          </a:xfrm>
          <a:prstGeom prst="rect">
            <a:avLst/>
          </a:prstGeom>
        </p:spPr>
      </p:pic>
      <p:sp>
        <p:nvSpPr>
          <p:cNvPr id="3" name="Content Placeholder 2"/>
          <p:cNvSpPr>
            <a:spLocks noGrp="1"/>
          </p:cNvSpPr>
          <p:nvPr>
            <p:ph idx="1"/>
          </p:nvPr>
        </p:nvSpPr>
        <p:spPr>
          <a:xfrm>
            <a:off x="3253764" y="2183305"/>
            <a:ext cx="2756847" cy="2132675"/>
          </a:xfrm>
        </p:spPr>
        <p:txBody>
          <a:bodyPr>
            <a:normAutofit/>
          </a:bodyPr>
          <a:lstStyle/>
          <a:p>
            <a:pPr marL="0" indent="0" algn="ctr">
              <a:buNone/>
            </a:pPr>
            <a:r>
              <a:rPr lang="en-GB" dirty="0">
                <a:solidFill>
                  <a:srgbClr val="35372F"/>
                </a:solidFill>
              </a:rPr>
              <a:t>How do you feel about the four human activities we have explored?</a:t>
            </a:r>
          </a:p>
          <a:p>
            <a:pPr marL="0" indent="0">
              <a:buNone/>
            </a:pPr>
            <a:endParaRPr lang="en-GB" dirty="0"/>
          </a:p>
        </p:txBody>
      </p:sp>
      <p:sp>
        <p:nvSpPr>
          <p:cNvPr id="10" name="Oval Callout 9"/>
          <p:cNvSpPr/>
          <p:nvPr/>
        </p:nvSpPr>
        <p:spPr>
          <a:xfrm>
            <a:off x="6449332" y="1853592"/>
            <a:ext cx="2710457" cy="2639845"/>
          </a:xfrm>
          <a:prstGeom prst="wedgeEllipseCallout">
            <a:avLst>
              <a:gd name="adj1" fmla="val 45063"/>
              <a:gd name="adj2" fmla="val 47608"/>
            </a:avLst>
          </a:prstGeom>
          <a:solidFill>
            <a:srgbClr val="F04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800" dirty="0">
                <a:solidFill>
                  <a:prstClr val="white"/>
                </a:solidFill>
                <a:latin typeface="+mj-lt"/>
              </a:rPr>
              <a:t>Share your feelings with the class.</a:t>
            </a:r>
          </a:p>
        </p:txBody>
      </p:sp>
      <p:pic>
        <p:nvPicPr>
          <p:cNvPr id="7" name="Google Shape;300;p38">
            <a:extLst>
              <a:ext uri="{FF2B5EF4-FFF2-40B4-BE49-F238E27FC236}">
                <a16:creationId xmlns:a16="http://schemas.microsoft.com/office/drawing/2014/main" id="{23E2FD7D-A0BC-4957-ACD9-B898BA4B5763}"/>
              </a:ext>
            </a:extLst>
          </p:cNvPr>
          <p:cNvPicPr preferRelativeResize="0"/>
          <p:nvPr/>
        </p:nvPicPr>
        <p:blipFill rotWithShape="1">
          <a:blip r:embed="rId3">
            <a:alphaModFix/>
          </a:blip>
          <a:srcRect/>
          <a:stretch/>
        </p:blipFill>
        <p:spPr>
          <a:xfrm>
            <a:off x="8821339" y="4434441"/>
            <a:ext cx="1038225" cy="1543050"/>
          </a:xfrm>
          <a:prstGeom prst="rect">
            <a:avLst/>
          </a:prstGeom>
          <a:noFill/>
          <a:ln>
            <a:noFill/>
          </a:ln>
        </p:spPr>
      </p:pic>
    </p:spTree>
    <p:extLst>
      <p:ext uri="{BB962C8B-B14F-4D97-AF65-F5344CB8AC3E}">
        <p14:creationId xmlns:p14="http://schemas.microsoft.com/office/powerpoint/2010/main" val="661378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Oval 10"/>
          <p:cNvSpPr/>
          <p:nvPr/>
        </p:nvSpPr>
        <p:spPr>
          <a:xfrm>
            <a:off x="7978877" y="2564719"/>
            <a:ext cx="4073425" cy="3998313"/>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1"/>
          <p:cNvSpPr/>
          <p:nvPr/>
        </p:nvSpPr>
        <p:spPr>
          <a:xfrm>
            <a:off x="8335394" y="4333042"/>
            <a:ext cx="3475118"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spc="300" dirty="0">
                <a:solidFill>
                  <a:prstClr val="white"/>
                </a:solidFill>
              </a:rPr>
              <a:t>RENEWABLE ENERGY</a:t>
            </a:r>
            <a:endParaRPr kumimoji="0" lang="en-GB" sz="2400" b="1" i="0" u="none" strike="noStrike" kern="1200" cap="none" spc="300" normalizeH="0" baseline="0" noProof="0" dirty="0">
              <a:ln>
                <a:noFill/>
              </a:ln>
              <a:solidFill>
                <a:prstClr val="white"/>
              </a:solidFill>
              <a:effectLst/>
              <a:uLnTx/>
              <a:uFillTx/>
            </a:endParaRPr>
          </a:p>
        </p:txBody>
      </p:sp>
      <p:sp>
        <p:nvSpPr>
          <p:cNvPr id="3" name="Rectangle 2"/>
          <p:cNvSpPr/>
          <p:nvPr/>
        </p:nvSpPr>
        <p:spPr>
          <a:xfrm>
            <a:off x="9256856" y="5006944"/>
            <a:ext cx="1632178"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spc="300" noProof="0" dirty="0">
                <a:solidFill>
                  <a:srgbClr val="FEE725"/>
                </a:solidFill>
              </a:rPr>
              <a:t>5</a:t>
            </a:r>
            <a:r>
              <a:rPr kumimoji="0" lang="en-GB" sz="1800" b="1" i="0" u="none" strike="noStrike" kern="1200" cap="none" spc="300" normalizeH="0" baseline="0" noProof="0" dirty="0">
                <a:ln>
                  <a:noFill/>
                </a:ln>
                <a:solidFill>
                  <a:srgbClr val="FEE725"/>
                </a:solidFill>
                <a:effectLst/>
                <a:uLnTx/>
                <a:uFillTx/>
              </a:rPr>
              <a:t> MINUTES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778" y="5818336"/>
            <a:ext cx="1437111" cy="576583"/>
          </a:xfrm>
          <a:prstGeom prst="rect">
            <a:avLst/>
          </a:prstGeom>
        </p:spPr>
      </p:pic>
    </p:spTree>
    <p:extLst>
      <p:ext uri="{BB962C8B-B14F-4D97-AF65-F5344CB8AC3E}">
        <p14:creationId xmlns:p14="http://schemas.microsoft.com/office/powerpoint/2010/main" val="2431156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12192000" cy="6857999"/>
          </a:xfrm>
          <a:noFill/>
        </p:spPr>
        <p:txBody>
          <a:bodyPr>
            <a:normAutofit/>
          </a:bodyPr>
          <a:lstStyle/>
          <a:p>
            <a:pPr marL="0" indent="0">
              <a:buNone/>
            </a:pPr>
            <a:br>
              <a:rPr lang="en-GB" sz="5400" b="1" dirty="0">
                <a:solidFill>
                  <a:srgbClr val="35372F"/>
                </a:solidFill>
              </a:rPr>
            </a:br>
            <a:r>
              <a:rPr lang="en-GB" sz="5400" b="1" dirty="0">
                <a:solidFill>
                  <a:srgbClr val="35372F"/>
                </a:solidFill>
              </a:rPr>
              <a:t> </a:t>
            </a:r>
            <a:endParaRPr lang="en-GB" sz="3600" dirty="0">
              <a:solidFill>
                <a:srgbClr val="151612"/>
              </a:solidFill>
            </a:endParaRPr>
          </a:p>
          <a:p>
            <a:pPr marL="0" indent="0">
              <a:buNone/>
            </a:pPr>
            <a:endParaRPr lang="en-GB" sz="3600" dirty="0">
              <a:solidFill>
                <a:srgbClr val="151612"/>
              </a:solidFill>
            </a:endParaRPr>
          </a:p>
        </p:txBody>
      </p:sp>
      <p:sp>
        <p:nvSpPr>
          <p:cNvPr id="9" name="TextBox 8"/>
          <p:cNvSpPr txBox="1"/>
          <p:nvPr/>
        </p:nvSpPr>
        <p:spPr>
          <a:xfrm>
            <a:off x="566113" y="1378086"/>
            <a:ext cx="7441356" cy="4031873"/>
          </a:xfrm>
          <a:prstGeom prst="rect">
            <a:avLst/>
          </a:prstGeom>
          <a:noFill/>
        </p:spPr>
        <p:txBody>
          <a:bodyPr wrap="square" rtlCol="0">
            <a:spAutoFit/>
          </a:bodyPr>
          <a:lstStyle/>
          <a:p>
            <a:pPr marL="536575" lvl="0" indent="-536575">
              <a:buClr>
                <a:srgbClr val="32851F"/>
              </a:buClr>
              <a:buFont typeface="Wingdings" panose="05000000000000000000" pitchFamily="2" charset="2"/>
              <a:buChar char="q"/>
              <a:defRPr/>
            </a:pPr>
            <a:r>
              <a:rPr lang="en-GB" sz="3200" dirty="0">
                <a:solidFill>
                  <a:srgbClr val="35372F"/>
                </a:solidFill>
                <a:latin typeface="Calibri Light" panose="020F0302020204030204"/>
              </a:rPr>
              <a:t>A projector and screen </a:t>
            </a:r>
          </a:p>
          <a:p>
            <a:pPr marL="536575" lvl="0" indent="-536575">
              <a:buClr>
                <a:srgbClr val="32851F"/>
              </a:buClr>
              <a:buFont typeface="Wingdings" panose="05000000000000000000" pitchFamily="2" charset="2"/>
              <a:buChar char="q"/>
              <a:defRPr/>
            </a:pPr>
            <a:r>
              <a:rPr lang="en-GB" sz="3200" dirty="0">
                <a:solidFill>
                  <a:srgbClr val="35372F"/>
                </a:solidFill>
                <a:latin typeface="Calibri Light" panose="020F0302020204030204"/>
              </a:rPr>
              <a:t>Internet access</a:t>
            </a:r>
          </a:p>
          <a:p>
            <a:pPr marL="536575" lvl="0" indent="-536575">
              <a:buClr>
                <a:srgbClr val="32851F"/>
              </a:buClr>
              <a:buFont typeface="Wingdings" panose="05000000000000000000" pitchFamily="2" charset="2"/>
              <a:buChar char="q"/>
              <a:defRPr/>
            </a:pPr>
            <a:r>
              <a:rPr lang="en-GB" sz="3200" dirty="0">
                <a:solidFill>
                  <a:srgbClr val="35372F"/>
                </a:solidFill>
                <a:latin typeface="Calibri Light" panose="020F0302020204030204"/>
              </a:rPr>
              <a:t>Speakers</a:t>
            </a:r>
          </a:p>
          <a:p>
            <a:pPr marL="536575" lvl="0" indent="-536575">
              <a:buClr>
                <a:srgbClr val="32851F"/>
              </a:buClr>
              <a:buFont typeface="Wingdings" panose="05000000000000000000" pitchFamily="2" charset="2"/>
              <a:buChar char="q"/>
              <a:defRPr/>
            </a:pPr>
            <a:r>
              <a:rPr lang="en-GB" sz="3200" dirty="0">
                <a:solidFill>
                  <a:srgbClr val="35372F"/>
                </a:solidFill>
                <a:latin typeface="Calibri Light" panose="020F0302020204030204"/>
              </a:rPr>
              <a:t>Large A4 paper</a:t>
            </a:r>
          </a:p>
          <a:p>
            <a:pPr marL="536575" lvl="0" indent="-536575">
              <a:buClr>
                <a:srgbClr val="32851F"/>
              </a:buClr>
              <a:buFont typeface="Wingdings" panose="05000000000000000000" pitchFamily="2" charset="2"/>
              <a:buChar char="q"/>
              <a:defRPr/>
            </a:pPr>
            <a:r>
              <a:rPr lang="en-GB" sz="3200" dirty="0">
                <a:solidFill>
                  <a:srgbClr val="35372F"/>
                </a:solidFill>
                <a:latin typeface="Calibri Light" panose="020F0302020204030204"/>
              </a:rPr>
              <a:t>Rough paper to make notes</a:t>
            </a:r>
          </a:p>
          <a:p>
            <a:pPr marL="536575" lvl="0" indent="-536575">
              <a:buClr>
                <a:srgbClr val="32851F"/>
              </a:buClr>
              <a:buFont typeface="Wingdings" panose="05000000000000000000" pitchFamily="2" charset="2"/>
              <a:buChar char="q"/>
              <a:defRPr/>
            </a:pPr>
            <a:r>
              <a:rPr lang="en-GB" sz="3200" dirty="0">
                <a:solidFill>
                  <a:srgbClr val="35372F"/>
                </a:solidFill>
                <a:latin typeface="Calibri Light" panose="020F0302020204030204"/>
              </a:rPr>
              <a:t>Coloured pens and/or pencils</a:t>
            </a:r>
          </a:p>
          <a:p>
            <a:pPr marL="536575" lvl="0" indent="-536575">
              <a:buClr>
                <a:srgbClr val="32851F"/>
              </a:buClr>
              <a:buFont typeface="Wingdings" panose="05000000000000000000" pitchFamily="2" charset="2"/>
              <a:buChar char="q"/>
              <a:defRPr/>
            </a:pPr>
            <a:r>
              <a:rPr lang="en-GB" sz="3200" dirty="0">
                <a:solidFill>
                  <a:srgbClr val="35372F"/>
                </a:solidFill>
                <a:latin typeface="Calibri Light" panose="020F0302020204030204"/>
              </a:rPr>
              <a:t>Fact sheets on human habits (optional)  - click </a:t>
            </a:r>
            <a:r>
              <a:rPr lang="en-GB" sz="3200" dirty="0">
                <a:solidFill>
                  <a:srgbClr val="35372F"/>
                </a:solidFill>
                <a:latin typeface="Calibri Light" panose="020F0302020204030204"/>
                <a:hlinkClick r:id="rId3"/>
              </a:rPr>
              <a:t>here </a:t>
            </a:r>
            <a:r>
              <a:rPr lang="en-GB" sz="3200" dirty="0">
                <a:solidFill>
                  <a:srgbClr val="35372F"/>
                </a:solidFill>
                <a:latin typeface="Calibri Light" panose="020F0302020204030204"/>
              </a:rPr>
              <a:t>to print</a:t>
            </a:r>
          </a:p>
        </p:txBody>
      </p:sp>
      <p:sp>
        <p:nvSpPr>
          <p:cNvPr id="6" name="Oval Callout 6">
            <a:extLst>
              <a:ext uri="{FF2B5EF4-FFF2-40B4-BE49-F238E27FC236}">
                <a16:creationId xmlns:a16="http://schemas.microsoft.com/office/drawing/2014/main" id="{1B9DC957-1F3D-4191-B900-76A8382EBBBD}"/>
              </a:ext>
            </a:extLst>
          </p:cNvPr>
          <p:cNvSpPr/>
          <p:nvPr/>
        </p:nvSpPr>
        <p:spPr>
          <a:xfrm>
            <a:off x="7857710" y="1748155"/>
            <a:ext cx="3009029" cy="2806481"/>
          </a:xfrm>
          <a:prstGeom prst="wedgeEllipseCallout">
            <a:avLst>
              <a:gd name="adj1" fmla="val 25847"/>
              <a:gd name="adj2" fmla="val 57300"/>
            </a:avLst>
          </a:prstGeom>
          <a:solidFill>
            <a:srgbClr val="328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1"/>
                </a:solidFill>
                <a:latin typeface="+mj-lt"/>
              </a:rPr>
              <a:t>Here is a list of resources you will need for this lesson</a:t>
            </a:r>
          </a:p>
        </p:txBody>
      </p:sp>
      <p:pic>
        <p:nvPicPr>
          <p:cNvPr id="10" name="Picture 9">
            <a:extLst>
              <a:ext uri="{FF2B5EF4-FFF2-40B4-BE49-F238E27FC236}">
                <a16:creationId xmlns:a16="http://schemas.microsoft.com/office/drawing/2014/main" id="{A4E88585-9DC5-4462-8F84-B341397E0C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875951" y="4872181"/>
            <a:ext cx="1869532" cy="1598699"/>
          </a:xfrm>
          <a:prstGeom prst="rect">
            <a:avLst/>
          </a:prstGeom>
          <a:noFill/>
        </p:spPr>
      </p:pic>
    </p:spTree>
    <p:extLst>
      <p:ext uri="{BB962C8B-B14F-4D97-AF65-F5344CB8AC3E}">
        <p14:creationId xmlns:p14="http://schemas.microsoft.com/office/powerpoint/2010/main" val="4058770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147" y="1118276"/>
            <a:ext cx="7495885" cy="4672924"/>
          </a:xfrm>
        </p:spPr>
        <p:txBody>
          <a:bodyPr>
            <a:normAutofit/>
          </a:bodyPr>
          <a:lstStyle/>
          <a:p>
            <a:pPr marL="0" indent="0">
              <a:buNone/>
            </a:pPr>
            <a:r>
              <a:rPr lang="en-GB" dirty="0">
                <a:solidFill>
                  <a:srgbClr val="35372F"/>
                </a:solidFill>
              </a:rPr>
              <a:t>Fossil fuels are a </a:t>
            </a:r>
            <a:r>
              <a:rPr lang="en-GB" b="1" dirty="0">
                <a:solidFill>
                  <a:srgbClr val="35372F"/>
                </a:solidFill>
              </a:rPr>
              <a:t>non-renewable</a:t>
            </a:r>
            <a:r>
              <a:rPr lang="en-GB" dirty="0">
                <a:solidFill>
                  <a:srgbClr val="35372F"/>
                </a:solidFill>
              </a:rPr>
              <a:t> energy source. We have developed systems that continuously take fossil fuels from the ground but we have no way of ever replacing them. </a:t>
            </a:r>
          </a:p>
          <a:p>
            <a:pPr marL="0" indent="0">
              <a:buNone/>
            </a:pPr>
            <a:endParaRPr lang="en-GB" dirty="0">
              <a:solidFill>
                <a:srgbClr val="35372F"/>
              </a:solidFill>
            </a:endParaRPr>
          </a:p>
          <a:p>
            <a:pPr marL="0" indent="0">
              <a:buNone/>
            </a:pPr>
            <a:r>
              <a:rPr lang="en-GB" dirty="0">
                <a:solidFill>
                  <a:srgbClr val="35372F"/>
                </a:solidFill>
              </a:rPr>
              <a:t>This means that they will eventually run out</a:t>
            </a:r>
            <a:r>
              <a:rPr lang="en-GB" dirty="0"/>
              <a:t>;                                                                                     they are finite.</a:t>
            </a:r>
          </a:p>
          <a:p>
            <a:pPr marL="0" indent="0">
              <a:buNone/>
            </a:pPr>
            <a:endParaRPr lang="en-GB" dirty="0">
              <a:solidFill>
                <a:srgbClr val="35372F"/>
              </a:solidFill>
            </a:endParaRPr>
          </a:p>
          <a:p>
            <a:pPr marL="0" indent="0">
              <a:buNone/>
            </a:pPr>
            <a:r>
              <a:rPr lang="en-GB" dirty="0">
                <a:solidFill>
                  <a:srgbClr val="35372F"/>
                </a:solidFill>
              </a:rPr>
              <a:t>They are already becoming difficult to extract from the Earth.</a:t>
            </a:r>
          </a:p>
        </p:txBody>
      </p:sp>
      <p:sp>
        <p:nvSpPr>
          <p:cNvPr id="8" name="Oval Callout 7"/>
          <p:cNvSpPr/>
          <p:nvPr/>
        </p:nvSpPr>
        <p:spPr>
          <a:xfrm>
            <a:off x="8038592" y="1687348"/>
            <a:ext cx="2981197" cy="2987638"/>
          </a:xfrm>
          <a:prstGeom prst="wedgeEllipseCallout">
            <a:avLst>
              <a:gd name="adj1" fmla="val 40190"/>
              <a:gd name="adj2" fmla="val 53766"/>
            </a:avLst>
          </a:prstGeom>
          <a:solidFill>
            <a:srgbClr val="F04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800" dirty="0">
                <a:solidFill>
                  <a:prstClr val="white"/>
                </a:solidFill>
                <a:latin typeface="+mj-lt"/>
              </a:rPr>
              <a:t>The non-renewable problem – taking more than there is.</a:t>
            </a:r>
          </a:p>
        </p:txBody>
      </p:sp>
      <p:pic>
        <p:nvPicPr>
          <p:cNvPr id="6" name="Google Shape;300;p38">
            <a:extLst>
              <a:ext uri="{FF2B5EF4-FFF2-40B4-BE49-F238E27FC236}">
                <a16:creationId xmlns:a16="http://schemas.microsoft.com/office/drawing/2014/main" id="{FE627168-5861-4291-8900-78486887A60B}"/>
              </a:ext>
            </a:extLst>
          </p:cNvPr>
          <p:cNvPicPr preferRelativeResize="0"/>
          <p:nvPr/>
        </p:nvPicPr>
        <p:blipFill rotWithShape="1">
          <a:blip r:embed="rId2">
            <a:alphaModFix/>
          </a:blip>
          <a:srcRect/>
          <a:stretch/>
        </p:blipFill>
        <p:spPr>
          <a:xfrm>
            <a:off x="10761899" y="4674986"/>
            <a:ext cx="1038225" cy="1543050"/>
          </a:xfrm>
          <a:prstGeom prst="rect">
            <a:avLst/>
          </a:prstGeom>
          <a:noFill/>
          <a:ln>
            <a:noFill/>
          </a:ln>
        </p:spPr>
      </p:pic>
    </p:spTree>
    <p:extLst>
      <p:ext uri="{BB962C8B-B14F-4D97-AF65-F5344CB8AC3E}">
        <p14:creationId xmlns:p14="http://schemas.microsoft.com/office/powerpoint/2010/main" val="37409121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392" y="791666"/>
            <a:ext cx="11337851" cy="2427402"/>
          </a:xfrm>
        </p:spPr>
        <p:txBody>
          <a:bodyPr>
            <a:normAutofit/>
          </a:bodyPr>
          <a:lstStyle/>
          <a:p>
            <a:pPr marL="0" indent="0">
              <a:buNone/>
            </a:pPr>
            <a:r>
              <a:rPr lang="en-GB" dirty="0">
                <a:solidFill>
                  <a:srgbClr val="35372F"/>
                </a:solidFill>
              </a:rPr>
              <a:t>We also now know that how some </a:t>
            </a:r>
            <a:r>
              <a:rPr lang="en-GB" dirty="0"/>
              <a:t>humans are </a:t>
            </a:r>
            <a:r>
              <a:rPr lang="en-GB" dirty="0">
                <a:solidFill>
                  <a:srgbClr val="35372F"/>
                </a:solidFill>
              </a:rPr>
              <a:t>using these fossil fuels can be very harmful to the planet. This is because a huge amount of Carbon Dioxide (also known as </a:t>
            </a:r>
            <a:r>
              <a:rPr lang="en-GB" dirty="0"/>
              <a:t>CO</a:t>
            </a:r>
            <a:r>
              <a:rPr lang="en-GB" baseline="-25000" dirty="0"/>
              <a:t>2</a:t>
            </a:r>
            <a:r>
              <a:rPr lang="en-GB" dirty="0">
                <a:solidFill>
                  <a:srgbClr val="35372F"/>
                </a:solidFill>
              </a:rPr>
              <a:t>) is emitted when fossil fuels are burned. </a:t>
            </a:r>
            <a:br>
              <a:rPr lang="en-GB" dirty="0">
                <a:solidFill>
                  <a:srgbClr val="35372F"/>
                </a:solidFill>
              </a:rPr>
            </a:br>
            <a:br>
              <a:rPr lang="en-GB" dirty="0">
                <a:solidFill>
                  <a:srgbClr val="35372F"/>
                </a:solidFill>
              </a:rPr>
            </a:br>
            <a:r>
              <a:rPr lang="en-GB" dirty="0">
                <a:solidFill>
                  <a:srgbClr val="35372F"/>
                </a:solidFill>
              </a:rPr>
              <a:t>We know that </a:t>
            </a:r>
            <a:r>
              <a:rPr lang="en-GB" dirty="0"/>
              <a:t>CO</a:t>
            </a:r>
            <a:r>
              <a:rPr lang="en-GB" baseline="-25000" dirty="0"/>
              <a:t>2</a:t>
            </a:r>
            <a:r>
              <a:rPr lang="en-GB" dirty="0">
                <a:solidFill>
                  <a:srgbClr val="35372F"/>
                </a:solidFill>
              </a:rPr>
              <a:t> is a huge contributor to the</a:t>
            </a:r>
            <a:r>
              <a:rPr lang="en-GB" dirty="0"/>
              <a:t> greenhouse effect </a:t>
            </a:r>
            <a:r>
              <a:rPr lang="en-GB" dirty="0">
                <a:solidFill>
                  <a:srgbClr val="35372F"/>
                </a:solidFill>
              </a:rPr>
              <a:t>and</a:t>
            </a:r>
            <a:r>
              <a:rPr lang="en-GB" dirty="0"/>
              <a:t> climate change.</a:t>
            </a:r>
          </a:p>
        </p:txBody>
      </p:sp>
      <p:sp>
        <p:nvSpPr>
          <p:cNvPr id="6" name="Rectangle 5"/>
          <p:cNvSpPr/>
          <p:nvPr/>
        </p:nvSpPr>
        <p:spPr>
          <a:xfrm>
            <a:off x="3048000" y="2967335"/>
            <a:ext cx="6096000" cy="646331"/>
          </a:xfrm>
          <a:prstGeom prst="rect">
            <a:avLst/>
          </a:prstGeom>
        </p:spPr>
        <p:txBody>
          <a:bodyPr>
            <a:spAutoFit/>
          </a:bodyPr>
          <a:lstStyle/>
          <a:p>
            <a:br>
              <a:rPr lang="en-GB" dirty="0">
                <a:solidFill>
                  <a:prstClr val="black"/>
                </a:solidFill>
              </a:rPr>
            </a:br>
            <a:endParaRPr lang="en-GB" dirty="0">
              <a:solidFill>
                <a:prstClr val="black"/>
              </a:solidFill>
            </a:endParaRPr>
          </a:p>
        </p:txBody>
      </p:sp>
      <p:sp>
        <p:nvSpPr>
          <p:cNvPr id="7" name="Rectangle 6"/>
          <p:cNvSpPr/>
          <p:nvPr/>
        </p:nvSpPr>
        <p:spPr>
          <a:xfrm>
            <a:off x="397690" y="3564990"/>
            <a:ext cx="5684766" cy="867930"/>
          </a:xfrm>
          <a:prstGeom prst="rect">
            <a:avLst/>
          </a:prstGeom>
        </p:spPr>
        <p:txBody>
          <a:bodyPr wrap="square">
            <a:spAutoFit/>
          </a:bodyPr>
          <a:lstStyle/>
          <a:p>
            <a:pPr>
              <a:lnSpc>
                <a:spcPct val="90000"/>
              </a:lnSpc>
              <a:spcBef>
                <a:spcPts val="1000"/>
              </a:spcBef>
            </a:pPr>
            <a:r>
              <a:rPr lang="en-GB" sz="2800" dirty="0">
                <a:solidFill>
                  <a:srgbClr val="35372F"/>
                </a:solidFill>
                <a:latin typeface="Calibri Light" panose="020F0302020204030204"/>
              </a:rPr>
              <a:t>Burning fossil fuels also causes air pollution and smog.</a:t>
            </a:r>
          </a:p>
        </p:txBody>
      </p:sp>
      <p:sp>
        <p:nvSpPr>
          <p:cNvPr id="11" name="Content Placeholder 2"/>
          <p:cNvSpPr txBox="1">
            <a:spLocks/>
          </p:cNvSpPr>
          <p:nvPr/>
        </p:nvSpPr>
        <p:spPr>
          <a:xfrm>
            <a:off x="395392" y="4921708"/>
            <a:ext cx="7359876" cy="4935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solidFill>
                  <a:srgbClr val="35372F"/>
                </a:solidFill>
              </a:rPr>
              <a:t>So what can we do? What are the alternatives?</a:t>
            </a:r>
          </a:p>
        </p:txBody>
      </p:sp>
      <p:sp>
        <p:nvSpPr>
          <p:cNvPr id="10" name="Oval Callout 9"/>
          <p:cNvSpPr/>
          <p:nvPr/>
        </p:nvSpPr>
        <p:spPr>
          <a:xfrm>
            <a:off x="7213600" y="3026916"/>
            <a:ext cx="3029778" cy="3039418"/>
          </a:xfrm>
          <a:prstGeom prst="wedgeEllipseCallout">
            <a:avLst>
              <a:gd name="adj1" fmla="val 63999"/>
              <a:gd name="adj2" fmla="val 22678"/>
            </a:avLst>
          </a:prstGeom>
          <a:solidFill>
            <a:srgbClr val="F04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800" dirty="0">
                <a:solidFill>
                  <a:prstClr val="white"/>
                </a:solidFill>
                <a:latin typeface="+mj-lt"/>
              </a:rPr>
              <a:t>The pollution problem – more carbon dioxide in the air.</a:t>
            </a:r>
          </a:p>
        </p:txBody>
      </p:sp>
      <p:pic>
        <p:nvPicPr>
          <p:cNvPr id="8" name="Google Shape;300;p38">
            <a:extLst>
              <a:ext uri="{FF2B5EF4-FFF2-40B4-BE49-F238E27FC236}">
                <a16:creationId xmlns:a16="http://schemas.microsoft.com/office/drawing/2014/main" id="{9716B886-3957-4136-B94A-9DA2151FC20C}"/>
              </a:ext>
            </a:extLst>
          </p:cNvPr>
          <p:cNvPicPr preferRelativeResize="0"/>
          <p:nvPr/>
        </p:nvPicPr>
        <p:blipFill rotWithShape="1">
          <a:blip r:embed="rId2">
            <a:alphaModFix/>
          </a:blip>
          <a:srcRect/>
          <a:stretch/>
        </p:blipFill>
        <p:spPr>
          <a:xfrm>
            <a:off x="10695018" y="4643765"/>
            <a:ext cx="1038225" cy="1543050"/>
          </a:xfrm>
          <a:prstGeom prst="rect">
            <a:avLst/>
          </a:prstGeom>
          <a:noFill/>
          <a:ln>
            <a:noFill/>
          </a:ln>
        </p:spPr>
      </p:pic>
    </p:spTree>
    <p:extLst>
      <p:ext uri="{BB962C8B-B14F-4D97-AF65-F5344CB8AC3E}">
        <p14:creationId xmlns:p14="http://schemas.microsoft.com/office/powerpoint/2010/main" val="2344430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9858" y="1422888"/>
            <a:ext cx="3413794" cy="3413794"/>
          </a:xfrm>
          <a:prstGeom prst="rect">
            <a:avLst/>
          </a:prstGeom>
        </p:spPr>
      </p:pic>
      <p:sp>
        <p:nvSpPr>
          <p:cNvPr id="5" name="TextBox 4"/>
          <p:cNvSpPr txBox="1"/>
          <p:nvPr/>
        </p:nvSpPr>
        <p:spPr>
          <a:xfrm>
            <a:off x="3695361" y="2006400"/>
            <a:ext cx="2674682" cy="2246769"/>
          </a:xfrm>
          <a:prstGeom prst="rect">
            <a:avLst/>
          </a:prstGeom>
          <a:noFill/>
        </p:spPr>
        <p:txBody>
          <a:bodyPr wrap="square" rtlCol="0">
            <a:spAutoFit/>
          </a:bodyPr>
          <a:lstStyle/>
          <a:p>
            <a:pPr algn="ctr"/>
            <a:r>
              <a:rPr lang="en-GB" sz="2800" dirty="0">
                <a:solidFill>
                  <a:srgbClr val="35372F"/>
                </a:solidFill>
                <a:latin typeface="Calibri Light" panose="020F0302020204030204"/>
              </a:rPr>
              <a:t>What are some of the renewable energy sources that you are aware of?</a:t>
            </a:r>
          </a:p>
        </p:txBody>
      </p:sp>
      <p:sp>
        <p:nvSpPr>
          <p:cNvPr id="8" name="Oval Callout 7"/>
          <p:cNvSpPr/>
          <p:nvPr/>
        </p:nvSpPr>
        <p:spPr>
          <a:xfrm>
            <a:off x="6665645" y="1641596"/>
            <a:ext cx="3099654" cy="2976376"/>
          </a:xfrm>
          <a:prstGeom prst="wedgeEllipseCallout">
            <a:avLst>
              <a:gd name="adj1" fmla="val 40190"/>
              <a:gd name="adj2" fmla="val 53766"/>
            </a:avLst>
          </a:prstGeom>
          <a:solidFill>
            <a:srgbClr val="F04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800" dirty="0">
                <a:solidFill>
                  <a:prstClr val="white"/>
                </a:solidFill>
                <a:latin typeface="+mj-lt"/>
              </a:rPr>
              <a:t>Share your thoughts about this as a whole class.</a:t>
            </a:r>
          </a:p>
        </p:txBody>
      </p:sp>
      <p:pic>
        <p:nvPicPr>
          <p:cNvPr id="10" name="Google Shape;300;p38">
            <a:extLst>
              <a:ext uri="{FF2B5EF4-FFF2-40B4-BE49-F238E27FC236}">
                <a16:creationId xmlns:a16="http://schemas.microsoft.com/office/drawing/2014/main" id="{AB4E19B2-D807-4089-AB51-5A76D6A9CBD1}"/>
              </a:ext>
            </a:extLst>
          </p:cNvPr>
          <p:cNvPicPr preferRelativeResize="0"/>
          <p:nvPr/>
        </p:nvPicPr>
        <p:blipFill rotWithShape="1">
          <a:blip r:embed="rId3">
            <a:alphaModFix/>
          </a:blip>
          <a:srcRect/>
          <a:stretch/>
        </p:blipFill>
        <p:spPr>
          <a:xfrm>
            <a:off x="9390299" y="4758896"/>
            <a:ext cx="1038225" cy="1543050"/>
          </a:xfrm>
          <a:prstGeom prst="rect">
            <a:avLst/>
          </a:prstGeom>
          <a:noFill/>
          <a:ln>
            <a:noFill/>
          </a:ln>
        </p:spPr>
      </p:pic>
    </p:spTree>
    <p:extLst>
      <p:ext uri="{BB962C8B-B14F-4D97-AF65-F5344CB8AC3E}">
        <p14:creationId xmlns:p14="http://schemas.microsoft.com/office/powerpoint/2010/main" val="31807342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925892"/>
            <a:ext cx="11337851" cy="1867838"/>
          </a:xfrm>
        </p:spPr>
        <p:txBody>
          <a:bodyPr/>
          <a:lstStyle/>
          <a:p>
            <a:pPr marL="0" indent="0">
              <a:buNone/>
            </a:pPr>
            <a:r>
              <a:rPr lang="en-GB" dirty="0">
                <a:solidFill>
                  <a:srgbClr val="35372F"/>
                </a:solidFill>
              </a:rPr>
              <a:t>Many people across the world are already switching to renewable energy sources which are much less </a:t>
            </a:r>
            <a:r>
              <a:rPr lang="en-GB" dirty="0"/>
              <a:t>‘</a:t>
            </a:r>
            <a:r>
              <a:rPr lang="en-GB" dirty="0">
                <a:solidFill>
                  <a:srgbClr val="35372F"/>
                </a:solidFill>
              </a:rPr>
              <a:t>unhealthy’ for the planet and for people.</a:t>
            </a:r>
            <a:br>
              <a:rPr lang="en-GB" dirty="0">
                <a:solidFill>
                  <a:srgbClr val="35372F"/>
                </a:solidFill>
              </a:rPr>
            </a:br>
            <a:br>
              <a:rPr lang="en-GB" dirty="0">
                <a:solidFill>
                  <a:srgbClr val="35372F"/>
                </a:solidFill>
              </a:rPr>
            </a:br>
            <a:r>
              <a:rPr lang="en-GB" dirty="0">
                <a:solidFill>
                  <a:srgbClr val="35372F"/>
                </a:solidFill>
              </a:rPr>
              <a:t>These include:</a:t>
            </a:r>
          </a:p>
        </p:txBody>
      </p:sp>
      <p:sp>
        <p:nvSpPr>
          <p:cNvPr id="5" name="Rectangle 4"/>
          <p:cNvSpPr/>
          <p:nvPr/>
        </p:nvSpPr>
        <p:spPr>
          <a:xfrm>
            <a:off x="406400" y="2968211"/>
            <a:ext cx="11785600" cy="535531"/>
          </a:xfrm>
          <a:prstGeom prst="rect">
            <a:avLst/>
          </a:prstGeom>
        </p:spPr>
        <p:txBody>
          <a:bodyPr wrap="square">
            <a:spAutoFit/>
          </a:bodyPr>
          <a:lstStyle/>
          <a:p>
            <a:pPr algn="ctr">
              <a:lnSpc>
                <a:spcPct val="90000"/>
              </a:lnSpc>
              <a:spcBef>
                <a:spcPts val="1000"/>
              </a:spcBef>
            </a:pPr>
            <a:r>
              <a:rPr lang="en-GB" sz="3200" dirty="0">
                <a:solidFill>
                  <a:srgbClr val="35372F"/>
                </a:solidFill>
                <a:latin typeface="+mj-lt"/>
              </a:rPr>
              <a:t>SUNLIGHT		    WIND		WAVES		GEOTHERMAL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829" y="3503742"/>
            <a:ext cx="1519571" cy="151957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0046" y="3811573"/>
            <a:ext cx="1284864" cy="102447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3297" y="3777782"/>
            <a:ext cx="2438400" cy="1219200"/>
          </a:xfrm>
          <a:prstGeom prst="rect">
            <a:avLst/>
          </a:prstGeom>
        </p:spPr>
      </p:pic>
      <p:pic>
        <p:nvPicPr>
          <p:cNvPr id="9" name="Picture 8"/>
          <p:cNvPicPr>
            <a:picLocks noChangeAspect="1"/>
          </p:cNvPicPr>
          <p:nvPr/>
        </p:nvPicPr>
        <p:blipFill>
          <a:blip r:embed="rId5"/>
          <a:stretch>
            <a:fillRect/>
          </a:stretch>
        </p:blipFill>
        <p:spPr>
          <a:xfrm>
            <a:off x="8820604" y="3503742"/>
            <a:ext cx="2537460" cy="2255520"/>
          </a:xfrm>
          <a:prstGeom prst="rect">
            <a:avLst/>
          </a:prstGeom>
        </p:spPr>
      </p:pic>
      <p:sp>
        <p:nvSpPr>
          <p:cNvPr id="4" name="Rectangle 3"/>
          <p:cNvSpPr/>
          <p:nvPr/>
        </p:nvSpPr>
        <p:spPr>
          <a:xfrm>
            <a:off x="5757313" y="5759262"/>
            <a:ext cx="6161430" cy="400110"/>
          </a:xfrm>
          <a:prstGeom prst="rect">
            <a:avLst/>
          </a:prstGeom>
        </p:spPr>
        <p:txBody>
          <a:bodyPr wrap="none">
            <a:spAutoFit/>
          </a:bodyPr>
          <a:lstStyle/>
          <a:p>
            <a:r>
              <a:rPr lang="en-GB" sz="2000" dirty="0">
                <a:solidFill>
                  <a:srgbClr val="35372F"/>
                </a:solidFill>
                <a:latin typeface="+mj-lt"/>
              </a:rPr>
              <a:t>We will explore more about alternative energy next lesson.</a:t>
            </a:r>
            <a:endParaRPr lang="en-GB" sz="1400" dirty="0">
              <a:latin typeface="+mj-lt"/>
            </a:endParaRPr>
          </a:p>
        </p:txBody>
      </p:sp>
    </p:spTree>
    <p:extLst>
      <p:ext uri="{BB962C8B-B14F-4D97-AF65-F5344CB8AC3E}">
        <p14:creationId xmlns:p14="http://schemas.microsoft.com/office/powerpoint/2010/main" val="8461388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66054" y="939097"/>
            <a:ext cx="11459891" cy="1518353"/>
          </a:xfrm>
          <a:prstGeom prst="rect">
            <a:avLst/>
          </a:prstGeom>
        </p:spPr>
        <p:txBody>
          <a:bodyPr bIns="91440" anchor="b"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2800" dirty="0">
                <a:solidFill>
                  <a:srgbClr val="35372F"/>
                </a:solidFill>
                <a:latin typeface="Calibri Light" panose="020F0302020204030204"/>
              </a:rPr>
              <a:t>In this lesson </a:t>
            </a:r>
            <a:r>
              <a:rPr kumimoji="0" lang="en-GB" sz="2800" b="0" i="0" u="none" strike="noStrike" kern="1200" cap="none" spc="0" normalizeH="0" baseline="0" noProof="0" dirty="0">
                <a:ln>
                  <a:noFill/>
                </a:ln>
                <a:solidFill>
                  <a:srgbClr val="35372F"/>
                </a:solidFill>
                <a:effectLst/>
                <a:uLnTx/>
                <a:uFillTx/>
                <a:latin typeface="Calibri Light" panose="020F0302020204030204"/>
                <a:ea typeface="+mj-ea"/>
                <a:cs typeface="+mj-cs"/>
              </a:rPr>
              <a:t>that we have learnt that humans have been reliant on fossil fuels for a number of years. Scientists believe that this has contributed to climate changes as well as having other negative impacts such as pollution. </a:t>
            </a:r>
          </a:p>
        </p:txBody>
      </p:sp>
      <p:sp>
        <p:nvSpPr>
          <p:cNvPr id="2" name="Rectangle 1"/>
          <p:cNvSpPr/>
          <p:nvPr/>
        </p:nvSpPr>
        <p:spPr>
          <a:xfrm>
            <a:off x="366053" y="2943790"/>
            <a:ext cx="11459891" cy="1384995"/>
          </a:xfrm>
          <a:prstGeom prst="rect">
            <a:avLst/>
          </a:prstGeom>
        </p:spPr>
        <p:txBody>
          <a:bodyPr wrap="square">
            <a:spAutoFit/>
          </a:bodyPr>
          <a:lstStyle/>
          <a:p>
            <a:pPr lvl="0">
              <a:spcBef>
                <a:spcPct val="0"/>
              </a:spcBef>
              <a:defRPr/>
            </a:pPr>
            <a:r>
              <a:rPr lang="en-GB" sz="2800" dirty="0">
                <a:solidFill>
                  <a:srgbClr val="35372F"/>
                </a:solidFill>
                <a:latin typeface="Calibri Light" panose="020F0302020204030204"/>
              </a:rPr>
              <a:t>We have also learned that there are other types of energy we can use, and that we can look at some of our habits to change the way we live so that we start to use less fossil fuels in our daily lives.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8746" y="4457700"/>
            <a:ext cx="2897728" cy="1999966"/>
          </a:xfrm>
          <a:prstGeom prst="rect">
            <a:avLst/>
          </a:prstGeom>
        </p:spPr>
      </p:pic>
    </p:spTree>
    <p:extLst>
      <p:ext uri="{BB962C8B-B14F-4D97-AF65-F5344CB8AC3E}">
        <p14:creationId xmlns:p14="http://schemas.microsoft.com/office/powerpoint/2010/main" val="19742070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0C941C8-C76F-4F87-9EFA-50635DC07E85}"/>
              </a:ext>
            </a:extLst>
          </p:cNvPr>
          <p:cNvSpPr/>
          <p:nvPr/>
        </p:nvSpPr>
        <p:spPr>
          <a:xfrm>
            <a:off x="1144173" y="1159765"/>
            <a:ext cx="9903654" cy="4903578"/>
          </a:xfrm>
          <a:prstGeom prst="rect">
            <a:avLst/>
          </a:prstGeom>
          <a:solidFill>
            <a:srgbClr val="27A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914400" rtl="0" eaLnBrk="1" fontAlgn="auto" latinLnBrk="0" hangingPunct="1">
              <a:lnSpc>
                <a:spcPct val="100000"/>
              </a:lnSpc>
              <a:spcBef>
                <a:spcPts val="0"/>
              </a:spcBef>
              <a:spcAft>
                <a:spcPts val="0"/>
              </a:spcAft>
              <a:buClrTx/>
              <a:buSzTx/>
              <a:tabLst/>
              <a:defRPr/>
            </a:pPr>
            <a:r>
              <a:rPr kumimoji="0" lang="en-GB" sz="2800" b="0" i="0" u="none" strike="noStrike" kern="1200" cap="none" spc="0" normalizeH="0" baseline="0" noProof="0" dirty="0">
                <a:ln>
                  <a:noFill/>
                </a:ln>
                <a:solidFill>
                  <a:prstClr val="white"/>
                </a:solidFill>
                <a:effectLst/>
                <a:uLnTx/>
                <a:uFillTx/>
                <a:latin typeface="Calibri Light" panose="020F0302020204030204"/>
                <a:ea typeface="+mn-ea"/>
                <a:cs typeface="+mn-cs"/>
              </a:rPr>
              <a:t>Take some time to appreciate how a plant reacts to its environment. Ask your teacher if you can have a plant in your classroom. Every day take a moment to look at how the plant has changed: </a:t>
            </a:r>
          </a:p>
          <a:p>
            <a:pPr marR="0" lvl="0" algn="l" defTabSz="914400" rtl="0" eaLnBrk="1" fontAlgn="auto" latinLnBrk="0" hangingPunct="1">
              <a:lnSpc>
                <a:spcPct val="100000"/>
              </a:lnSpc>
              <a:spcBef>
                <a:spcPts val="0"/>
              </a:spcBef>
              <a:spcAft>
                <a:spcPts val="0"/>
              </a:spcAft>
              <a:buClrTx/>
              <a:buSzTx/>
              <a:tabLst/>
              <a:defRPr/>
            </a:pPr>
            <a:endParaRPr kumimoji="0" lang="en-GB" sz="2800" b="0" i="0" u="none" strike="noStrike" kern="1200" cap="none" spc="0" normalizeH="0" baseline="0" noProof="0" dirty="0">
              <a:ln>
                <a:noFill/>
              </a:ln>
              <a:solidFill>
                <a:prstClr val="white"/>
              </a:solidFill>
              <a:effectLst/>
              <a:uLnTx/>
              <a:uFillTx/>
              <a:latin typeface="Calibri Light" panose="020F03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solidFill>
                  <a:prstClr val="white"/>
                </a:solidFill>
                <a:latin typeface="Calibri Light" panose="020F0302020204030204"/>
              </a:rPr>
              <a:t>Has it turned towards the light? Why has it done this?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white"/>
                </a:solidFill>
                <a:effectLst/>
                <a:uLnTx/>
                <a:uFillTx/>
                <a:latin typeface="Calibri Light" panose="020F0302020204030204"/>
                <a:ea typeface="+mn-ea"/>
                <a:cs typeface="+mn-cs"/>
              </a:rPr>
              <a:t>Can you see any </a:t>
            </a:r>
            <a:r>
              <a:rPr lang="en-GB" sz="2800" dirty="0">
                <a:solidFill>
                  <a:prstClr val="white"/>
                </a:solidFill>
                <a:latin typeface="Calibri Light" panose="020F0302020204030204"/>
              </a:rPr>
              <a:t>signs of growth? What is new?</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white"/>
                </a:solidFill>
                <a:effectLst/>
                <a:uLnTx/>
                <a:uFillTx/>
                <a:latin typeface="Calibri Light" panose="020F0302020204030204"/>
                <a:ea typeface="+mn-ea"/>
                <a:cs typeface="+mn-cs"/>
              </a:rPr>
              <a:t>How do you know if the plant needs more water? Be careful not to water it too much!</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white"/>
              </a:solidFill>
              <a:effectLst/>
              <a:uLnTx/>
              <a:uFillTx/>
              <a:latin typeface="Calibri Light" panose="020F03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en-GB" sz="2800" dirty="0">
                <a:solidFill>
                  <a:prstClr val="white"/>
                </a:solidFill>
                <a:latin typeface="Calibri Light" panose="020F0302020204030204"/>
              </a:rPr>
              <a:t>Take a look at this timelapse </a:t>
            </a:r>
            <a:r>
              <a:rPr lang="en-GB" sz="2800" dirty="0">
                <a:solidFill>
                  <a:prstClr val="white"/>
                </a:solidFill>
                <a:latin typeface="Calibri Light" panose="020F0302020204030204"/>
                <a:hlinkClick r:id="rId3"/>
              </a:rPr>
              <a:t>video</a:t>
            </a:r>
            <a:r>
              <a:rPr lang="en-GB" sz="2800" dirty="0">
                <a:solidFill>
                  <a:prstClr val="white"/>
                </a:solidFill>
                <a:latin typeface="Calibri Light" panose="020F0302020204030204"/>
              </a:rPr>
              <a:t> to see in more detail the beauty of a plant growing!</a:t>
            </a:r>
            <a:endParaRPr kumimoji="0" lang="en-GB" sz="28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pic>
        <p:nvPicPr>
          <p:cNvPr id="7" name="Picture 6">
            <a:extLst>
              <a:ext uri="{FF2B5EF4-FFF2-40B4-BE49-F238E27FC236}">
                <a16:creationId xmlns:a16="http://schemas.microsoft.com/office/drawing/2014/main" id="{BD0E0473-E464-4B11-8E77-F52E6F7B2147}"/>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134297" y="4393803"/>
            <a:ext cx="1827060" cy="2058659"/>
          </a:xfrm>
          <a:prstGeom prst="rect">
            <a:avLst/>
          </a:prstGeom>
        </p:spPr>
      </p:pic>
      <p:sp>
        <p:nvSpPr>
          <p:cNvPr id="5" name="CaixaDeTexto 4">
            <a:extLst>
              <a:ext uri="{FF2B5EF4-FFF2-40B4-BE49-F238E27FC236}">
                <a16:creationId xmlns:a16="http://schemas.microsoft.com/office/drawing/2014/main" id="{FBE7153D-83E2-4563-AFDE-C9859EFD2464}"/>
              </a:ext>
            </a:extLst>
          </p:cNvPr>
          <p:cNvSpPr txBox="1"/>
          <p:nvPr/>
        </p:nvSpPr>
        <p:spPr>
          <a:xfrm>
            <a:off x="2838157" y="574990"/>
            <a:ext cx="6098344"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35372F"/>
                </a:solidFill>
                <a:effectLst/>
                <a:uLnTx/>
                <a:uFillTx/>
                <a:latin typeface="Calibri Light" panose="020F0302020204030204"/>
                <a:ea typeface="+mn-ea"/>
                <a:cs typeface="+mn-cs"/>
              </a:rPr>
              <a:t>TURN IDEAS INTO</a:t>
            </a:r>
            <a:r>
              <a:rPr kumimoji="0" lang="en-GB" sz="3200" b="1" i="0" u="none" strike="noStrike" kern="1200" cap="none" spc="0" normalizeH="0" baseline="0" noProof="0" dirty="0">
                <a:ln>
                  <a:noFill/>
                </a:ln>
                <a:solidFill>
                  <a:srgbClr val="35372F"/>
                </a:solidFill>
                <a:effectLst/>
                <a:uLnTx/>
                <a:uFillTx/>
                <a:latin typeface="Calibri Light" panose="020F0302020204030204"/>
                <a:ea typeface="+mn-ea"/>
                <a:cs typeface="+mn-cs"/>
              </a:rPr>
              <a:t> ACTION!</a:t>
            </a:r>
          </a:p>
        </p:txBody>
      </p:sp>
    </p:spTree>
    <p:extLst>
      <p:ext uri="{BB962C8B-B14F-4D97-AF65-F5344CB8AC3E}">
        <p14:creationId xmlns:p14="http://schemas.microsoft.com/office/powerpoint/2010/main" val="14381993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437E6C-C212-7F5D-4735-FBE3F9D81ACC}"/>
              </a:ext>
            </a:extLst>
          </p:cNvPr>
          <p:cNvSpPr txBox="1"/>
          <p:nvPr/>
        </p:nvSpPr>
        <p:spPr>
          <a:xfrm>
            <a:off x="239486" y="822792"/>
            <a:ext cx="28026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35372F"/>
                </a:solidFill>
                <a:effectLst/>
                <a:uLnTx/>
                <a:uFillTx/>
                <a:latin typeface="Calibri" panose="020F0502020204030204" pitchFamily="34" charset="0"/>
                <a:ea typeface="+mn-ea"/>
                <a:cs typeface="Calibri" panose="020F0502020204030204" pitchFamily="34" charset="0"/>
              </a:rPr>
              <a:t>TAKE IT FURTHER</a:t>
            </a:r>
            <a:endParaRPr kumimoji="0" lang="en-GB" sz="1050" b="1" i="0" u="none" strike="noStrike" kern="1200" cap="none" spc="385" normalizeH="0" baseline="0" noProof="0" dirty="0">
              <a:ln>
                <a:noFill/>
              </a:ln>
              <a:solidFill>
                <a:srgbClr val="35372F"/>
              </a:solidFill>
              <a:effectLst/>
              <a:uLnTx/>
              <a:uFillTx/>
              <a:latin typeface="Calibri" panose="020F0502020204030204" pitchFamily="34" charset="0"/>
              <a:ea typeface="+mn-ea"/>
              <a:cs typeface="Calibri" panose="020F0502020204030204" pitchFamily="34" charset="0"/>
            </a:endParaRPr>
          </a:p>
        </p:txBody>
      </p:sp>
      <p:sp>
        <p:nvSpPr>
          <p:cNvPr id="5" name="Rectangle 4">
            <a:extLst>
              <a:ext uri="{FF2B5EF4-FFF2-40B4-BE49-F238E27FC236}">
                <a16:creationId xmlns:a16="http://schemas.microsoft.com/office/drawing/2014/main" id="{B8325DE7-225C-2DD0-DDCB-BF89ECE6B8E0}"/>
              </a:ext>
            </a:extLst>
          </p:cNvPr>
          <p:cNvSpPr/>
          <p:nvPr/>
        </p:nvSpPr>
        <p:spPr>
          <a:xfrm>
            <a:off x="407021" y="777073"/>
            <a:ext cx="2467554" cy="45719"/>
          </a:xfrm>
          <a:prstGeom prst="rect">
            <a:avLst/>
          </a:prstGeom>
          <a:solidFill>
            <a:srgbClr val="35372F"/>
          </a:solidFill>
          <a:ln>
            <a:solidFill>
              <a:srgbClr val="3537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41" b="1" i="0" u="none" strike="noStrike" kern="1200" cap="none" spc="0" normalizeH="0" baseline="0" noProof="0" dirty="0">
              <a:ln>
                <a:noFill/>
              </a:ln>
              <a:solidFill>
                <a:srgbClr val="35372F"/>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41E9B630-6226-B2D3-D45E-73F9D25C057B}"/>
              </a:ext>
            </a:extLst>
          </p:cNvPr>
          <p:cNvSpPr txBox="1"/>
          <p:nvPr/>
        </p:nvSpPr>
        <p:spPr>
          <a:xfrm>
            <a:off x="239486" y="1637510"/>
            <a:ext cx="6074228"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35372F"/>
                </a:solidFill>
                <a:effectLst/>
                <a:uLnTx/>
                <a:uFillTx/>
                <a:latin typeface="Calibri Light" panose="020F0302020204030204"/>
                <a:ea typeface="+mn-ea"/>
                <a:cs typeface="Calibri" panose="020F0502020204030204" pitchFamily="34" charset="0"/>
              </a:rPr>
              <a:t>This lesson is part of a wider collection of FREE resources exploring our changing climate.</a:t>
            </a:r>
            <a:br>
              <a:rPr kumimoji="0" lang="en-GB" sz="2400" b="0" i="0" u="none" strike="noStrike" kern="1200" cap="none" spc="0" normalizeH="0" baseline="0" noProof="0" dirty="0">
                <a:ln>
                  <a:noFill/>
                </a:ln>
                <a:solidFill>
                  <a:srgbClr val="35372F"/>
                </a:solidFill>
                <a:effectLst/>
                <a:uLnTx/>
                <a:uFillTx/>
                <a:latin typeface="Calibri Light" panose="020F0302020204030204"/>
                <a:ea typeface="+mn-ea"/>
                <a:cs typeface="Calibri" panose="020F0502020204030204" pitchFamily="34" charset="0"/>
              </a:rPr>
            </a:br>
            <a:br>
              <a:rPr kumimoji="0" lang="en-GB" sz="2400" b="0" i="0" u="none" strike="noStrike" kern="1200" cap="none" spc="0" normalizeH="0" baseline="0" noProof="0" dirty="0">
                <a:ln>
                  <a:noFill/>
                </a:ln>
                <a:solidFill>
                  <a:srgbClr val="35372F"/>
                </a:solidFill>
                <a:effectLst/>
                <a:uLnTx/>
                <a:uFillTx/>
                <a:latin typeface="Calibri Light" panose="020F0302020204030204"/>
                <a:ea typeface="+mn-ea"/>
                <a:cs typeface="Calibri" panose="020F0502020204030204" pitchFamily="34" charset="0"/>
              </a:rPr>
            </a:br>
            <a:r>
              <a:rPr kumimoji="0" lang="en-GB" sz="2400" b="0" i="0" u="none" strike="noStrike" kern="1200" cap="none" spc="0" normalizeH="0" baseline="0" noProof="0" dirty="0">
                <a:ln>
                  <a:noFill/>
                </a:ln>
                <a:solidFill>
                  <a:srgbClr val="35372F"/>
                </a:solidFill>
                <a:effectLst/>
                <a:uLnTx/>
                <a:uFillTx/>
                <a:latin typeface="Calibri Light" panose="020F0302020204030204"/>
                <a:ea typeface="+mn-ea"/>
                <a:cs typeface="Calibri" panose="020F0502020204030204" pitchFamily="34" charset="0"/>
              </a:rPr>
              <a:t>To access more lessons like this – as well as a wide variety of other topics – simply join the ThoughtBox Hub as a </a:t>
            </a:r>
            <a:r>
              <a:rPr kumimoji="0" lang="en-GB" sz="2400" b="1" i="0" u="none" strike="noStrike" kern="1200" cap="none" spc="0" normalizeH="0" baseline="0" noProof="0" dirty="0">
                <a:ln>
                  <a:noFill/>
                </a:ln>
                <a:solidFill>
                  <a:srgbClr val="35372F"/>
                </a:solidFill>
                <a:effectLst/>
                <a:uLnTx/>
                <a:uFillTx/>
                <a:latin typeface="Calibri Light" panose="020F0302020204030204"/>
                <a:ea typeface="+mn-ea"/>
                <a:cs typeface="Calibri" panose="020F0502020204030204" pitchFamily="34" charset="0"/>
              </a:rPr>
              <a:t>free Explorer Member: </a:t>
            </a:r>
          </a:p>
        </p:txBody>
      </p:sp>
      <p:pic>
        <p:nvPicPr>
          <p:cNvPr id="8" name="Picture 2">
            <a:hlinkClick r:id="rId2"/>
            <a:extLst>
              <a:ext uri="{FF2B5EF4-FFF2-40B4-BE49-F238E27FC236}">
                <a16:creationId xmlns:a16="http://schemas.microsoft.com/office/drawing/2014/main" id="{93E95198-5384-AB52-B7AB-101788AA5A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1249" y="822792"/>
            <a:ext cx="5120595" cy="503435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Rounded Corners 13">
            <a:hlinkClick r:id="rId4"/>
            <a:extLst>
              <a:ext uri="{FF2B5EF4-FFF2-40B4-BE49-F238E27FC236}">
                <a16:creationId xmlns:a16="http://schemas.microsoft.com/office/drawing/2014/main" id="{599E70B4-6A2A-465E-5A50-85EE9E16EB5D}"/>
              </a:ext>
            </a:extLst>
          </p:cNvPr>
          <p:cNvSpPr/>
          <p:nvPr/>
        </p:nvSpPr>
        <p:spPr>
          <a:xfrm>
            <a:off x="1121228" y="4482379"/>
            <a:ext cx="3494315" cy="949591"/>
          </a:xfrm>
          <a:prstGeom prst="roundRect">
            <a:avLst/>
          </a:prstGeom>
          <a:solidFill>
            <a:srgbClr val="01888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Download FREE resources</a:t>
            </a:r>
          </a:p>
        </p:txBody>
      </p:sp>
      <p:sp>
        <p:nvSpPr>
          <p:cNvPr id="2" name="TextBox 2">
            <a:extLst>
              <a:ext uri="{FF2B5EF4-FFF2-40B4-BE49-F238E27FC236}">
                <a16:creationId xmlns:a16="http://schemas.microsoft.com/office/drawing/2014/main" id="{4421AF4E-2115-1186-6578-52285C1EA1F0}"/>
              </a:ext>
            </a:extLst>
          </p:cNvPr>
          <p:cNvSpPr txBox="1"/>
          <p:nvPr/>
        </p:nvSpPr>
        <p:spPr>
          <a:xfrm>
            <a:off x="6313714" y="5857150"/>
            <a:ext cx="55626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GB" sz="1800" i="0" u="none" strike="noStrike" kern="1200" cap="none" spc="0" normalizeH="0" baseline="0" noProof="0" dirty="0">
                <a:ln>
                  <a:noFill/>
                </a:ln>
                <a:solidFill>
                  <a:srgbClr val="35372F"/>
                </a:solidFill>
                <a:effectLst/>
                <a:uLnTx/>
                <a:uFillTx/>
                <a:ea typeface="+mn-ea"/>
                <a:cs typeface="Calibri" panose="020F0502020204030204" pitchFamily="34" charset="0"/>
              </a:rPr>
              <a:t>Learn more: </a:t>
            </a:r>
            <a:r>
              <a:rPr kumimoji="0" lang="en-GB" sz="1800" b="1" i="0" u="none" strike="noStrike" kern="1200" cap="none" spc="0" normalizeH="0" baseline="0" noProof="0" dirty="0">
                <a:ln>
                  <a:noFill/>
                </a:ln>
                <a:solidFill>
                  <a:srgbClr val="35372F"/>
                </a:solidFill>
                <a:effectLst/>
                <a:uLnTx/>
                <a:uFillTx/>
                <a:ea typeface="+mn-ea"/>
                <a:cs typeface="Calibri" panose="020F0502020204030204" pitchFamily="34" charset="0"/>
              </a:rPr>
              <a:t>www.thoughtboxeducation.com/resources</a:t>
            </a:r>
            <a:endParaRPr lang="en-GB" b="1" dirty="0"/>
          </a:p>
        </p:txBody>
      </p:sp>
    </p:spTree>
    <p:extLst>
      <p:ext uri="{BB962C8B-B14F-4D97-AF65-F5344CB8AC3E}">
        <p14:creationId xmlns:p14="http://schemas.microsoft.com/office/powerpoint/2010/main" val="22930528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1620" y="169796"/>
            <a:ext cx="1817844" cy="729337"/>
          </a:xfrm>
          <a:prstGeom prst="rect">
            <a:avLst/>
          </a:prstGeom>
        </p:spPr>
      </p:pic>
      <p:pic>
        <p:nvPicPr>
          <p:cNvPr id="5" name="Picture 4"/>
          <p:cNvPicPr>
            <a:picLocks noChangeAspect="1"/>
          </p:cNvPicPr>
          <p:nvPr/>
        </p:nvPicPr>
        <p:blipFill>
          <a:blip r:embed="rId4"/>
          <a:stretch>
            <a:fillRect/>
          </a:stretch>
        </p:blipFill>
        <p:spPr>
          <a:xfrm>
            <a:off x="3575713" y="1101602"/>
            <a:ext cx="5084505" cy="5017443"/>
          </a:xfrm>
          <a:prstGeom prst="rect">
            <a:avLst/>
          </a:prstGeom>
        </p:spPr>
      </p:pic>
      <p:sp>
        <p:nvSpPr>
          <p:cNvPr id="2" name="TextBox 1">
            <a:extLst>
              <a:ext uri="{FF2B5EF4-FFF2-40B4-BE49-F238E27FC236}">
                <a16:creationId xmlns:a16="http://schemas.microsoft.com/office/drawing/2014/main" id="{4262CB32-9451-9670-A2CA-A39E86069B6A}"/>
              </a:ext>
            </a:extLst>
          </p:cNvPr>
          <p:cNvSpPr txBox="1"/>
          <p:nvPr/>
        </p:nvSpPr>
        <p:spPr>
          <a:xfrm>
            <a:off x="5998029" y="6369416"/>
            <a:ext cx="6096000"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Light" panose="020F0302020204030204"/>
                <a:ea typeface="+mn-ea"/>
                <a:cs typeface="Calibri" panose="020F0502020204030204" pitchFamily="34" charset="0"/>
              </a:rPr>
              <a:t>www.thoughtboxhub.com</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4840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778" y="5818336"/>
            <a:ext cx="1437111" cy="576583"/>
          </a:xfrm>
          <a:prstGeom prst="rect">
            <a:avLst/>
          </a:prstGeom>
        </p:spPr>
      </p:pic>
      <p:sp>
        <p:nvSpPr>
          <p:cNvPr id="8" name="Oval 7"/>
          <p:cNvSpPr/>
          <p:nvPr/>
        </p:nvSpPr>
        <p:spPr>
          <a:xfrm>
            <a:off x="7572999" y="2499963"/>
            <a:ext cx="4185772" cy="4035420"/>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GB" sz="1400" b="1" i="0" u="none" strike="noStrike" kern="1200" cap="none" spc="0" normalizeH="0" baseline="0" noProof="0" dirty="0">
                <a:ln>
                  <a:noFill/>
                </a:ln>
                <a:solidFill>
                  <a:srgbClr val="FEE725"/>
                </a:solidFill>
                <a:effectLst/>
                <a:uLnTx/>
                <a:uFillTx/>
                <a:latin typeface="Calibri" panose="020F0502020204030204"/>
                <a:ea typeface="+mn-ea"/>
                <a:cs typeface="+mn-cs"/>
              </a:rPr>
            </a:b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7657433" y="4063937"/>
            <a:ext cx="4101338" cy="16619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300" b="1" i="0" u="none" strike="noStrike" kern="1200" cap="none" spc="600" normalizeH="0" baseline="0" noProof="0" dirty="0">
                <a:ln>
                  <a:noFill/>
                </a:ln>
                <a:solidFill>
                  <a:prstClr val="white"/>
                </a:solidFill>
                <a:effectLst/>
                <a:uLnTx/>
                <a:uFillTx/>
              </a:rPr>
              <a:t>CAUSE AND EFFECT</a:t>
            </a:r>
            <a:endParaRPr kumimoji="0" lang="en-GB" sz="1800" b="1" i="0" u="none" strike="noStrike" kern="1200" cap="none" spc="600" normalizeH="0" baseline="0" noProof="0" dirty="0">
              <a:ln>
                <a:noFill/>
              </a:ln>
              <a:solidFill>
                <a:srgbClr val="FEE725"/>
              </a:solidFill>
              <a:effectLst/>
              <a:uLnTx/>
              <a:uFillTx/>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GB" sz="1800" b="1" i="0" u="none" strike="noStrike" kern="1200" cap="none" spc="0" normalizeH="0" baseline="0" noProof="0" dirty="0">
                <a:ln>
                  <a:noFill/>
                </a:ln>
                <a:solidFill>
                  <a:prstClr val="white"/>
                </a:solidFill>
                <a:effectLst/>
                <a:uLnTx/>
                <a:uFillTx/>
              </a:rPr>
            </a:br>
            <a:r>
              <a:rPr kumimoji="0" lang="en-GB" sz="1800" b="1" i="0" u="none" strike="noStrike" kern="1200" cap="none" spc="0" normalizeH="0" baseline="0" noProof="0" dirty="0">
                <a:ln>
                  <a:noFill/>
                </a:ln>
                <a:solidFill>
                  <a:prstClr val="white"/>
                </a:solidFill>
                <a:effectLst/>
                <a:uLnTx/>
                <a:uFillTx/>
              </a:rPr>
              <a:t>6 0  M I N U T E S</a:t>
            </a:r>
            <a:endParaRPr kumimoji="0" lang="en-GB" sz="1800" b="0" i="0" u="none" strike="noStrike" kern="1200" cap="none" spc="0" normalizeH="0" baseline="0" noProof="0" dirty="0">
              <a:ln>
                <a:noFill/>
              </a:ln>
              <a:solidFill>
                <a:prstClr val="white"/>
              </a:solidFill>
              <a:effectLst/>
              <a:uLnTx/>
              <a:uFillTx/>
            </a:endParaRPr>
          </a:p>
        </p:txBody>
      </p:sp>
      <p:sp>
        <p:nvSpPr>
          <p:cNvPr id="10" name="Rectangle 9"/>
          <p:cNvSpPr/>
          <p:nvPr/>
        </p:nvSpPr>
        <p:spPr>
          <a:xfrm>
            <a:off x="8463081" y="3708270"/>
            <a:ext cx="2490041"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300" normalizeH="0" baseline="0" noProof="0" dirty="0">
                <a:ln>
                  <a:noFill/>
                </a:ln>
                <a:solidFill>
                  <a:srgbClr val="FEE725"/>
                </a:solidFill>
                <a:effectLst/>
                <a:uLnTx/>
                <a:uFillTx/>
                <a:latin typeface="Calibri" panose="020F0502020204030204"/>
                <a:ea typeface="+mn-ea"/>
                <a:cs typeface="+mn-cs"/>
              </a:rPr>
              <a:t> CHANGING CLIMATES</a:t>
            </a:r>
          </a:p>
        </p:txBody>
      </p:sp>
    </p:spTree>
    <p:extLst>
      <p:ext uri="{BB962C8B-B14F-4D97-AF65-F5344CB8AC3E}">
        <p14:creationId xmlns:p14="http://schemas.microsoft.com/office/powerpoint/2010/main" val="3669389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369" y="292939"/>
            <a:ext cx="10515600" cy="1325563"/>
          </a:xfrm>
        </p:spPr>
        <p:txBody>
          <a:bodyPr/>
          <a:lstStyle/>
          <a:p>
            <a:r>
              <a:rPr lang="en-GB" dirty="0">
                <a:solidFill>
                  <a:srgbClr val="35372F"/>
                </a:solidFill>
              </a:rPr>
              <a:t>In this lesson, we will:</a:t>
            </a:r>
          </a:p>
        </p:txBody>
      </p:sp>
      <p:sp>
        <p:nvSpPr>
          <p:cNvPr id="3" name="Content Placeholder 2"/>
          <p:cNvSpPr>
            <a:spLocks noGrp="1"/>
          </p:cNvSpPr>
          <p:nvPr>
            <p:ph idx="1"/>
          </p:nvPr>
        </p:nvSpPr>
        <p:spPr>
          <a:xfrm>
            <a:off x="1683223" y="1746414"/>
            <a:ext cx="9976928" cy="928546"/>
          </a:xfrm>
        </p:spPr>
        <p:txBody>
          <a:bodyPr>
            <a:normAutofit/>
          </a:bodyPr>
          <a:lstStyle/>
          <a:p>
            <a:pPr marL="0" indent="0">
              <a:buNone/>
            </a:pPr>
            <a:r>
              <a:rPr lang="en-GB" dirty="0">
                <a:solidFill>
                  <a:srgbClr val="35372F"/>
                </a:solidFill>
              </a:rPr>
              <a:t>Learn to think critically about what fossil fuels are and how humans use them.</a:t>
            </a:r>
          </a:p>
        </p:txBody>
      </p:sp>
      <p:sp>
        <p:nvSpPr>
          <p:cNvPr id="4" name="Rectangle 3"/>
          <p:cNvSpPr/>
          <p:nvPr/>
        </p:nvSpPr>
        <p:spPr>
          <a:xfrm>
            <a:off x="1683223" y="4821894"/>
            <a:ext cx="10308752" cy="1255728"/>
          </a:xfrm>
          <a:prstGeom prst="rect">
            <a:avLst/>
          </a:prstGeom>
        </p:spPr>
        <p:txBody>
          <a:bodyPr wrap="square">
            <a:spAutoFit/>
          </a:bodyPr>
          <a:lstStyle/>
          <a:p>
            <a:pPr lvl="0">
              <a:lnSpc>
                <a:spcPct val="90000"/>
              </a:lnSpc>
              <a:spcBef>
                <a:spcPts val="1000"/>
              </a:spcBef>
              <a:buClr>
                <a:srgbClr val="35372F"/>
              </a:buClr>
            </a:pPr>
            <a:r>
              <a:rPr lang="en-GB" sz="2800" dirty="0">
                <a:solidFill>
                  <a:srgbClr val="35372F"/>
                </a:solidFill>
                <a:latin typeface="Calibri Light" panose="020F0302020204030204"/>
              </a:rPr>
              <a:t>Find the connections and learn to think in systems as we explore how some modern human habits have resulted in increased use of fossil fuels.</a:t>
            </a:r>
          </a:p>
        </p:txBody>
      </p:sp>
      <p:sp>
        <p:nvSpPr>
          <p:cNvPr id="5" name="Rectangle 4"/>
          <p:cNvSpPr/>
          <p:nvPr/>
        </p:nvSpPr>
        <p:spPr>
          <a:xfrm>
            <a:off x="1683223" y="3314462"/>
            <a:ext cx="9976928" cy="867930"/>
          </a:xfrm>
          <a:prstGeom prst="rect">
            <a:avLst/>
          </a:prstGeom>
        </p:spPr>
        <p:txBody>
          <a:bodyPr wrap="square">
            <a:spAutoFit/>
          </a:bodyPr>
          <a:lstStyle/>
          <a:p>
            <a:pPr lvl="0">
              <a:lnSpc>
                <a:spcPct val="90000"/>
              </a:lnSpc>
              <a:spcBef>
                <a:spcPts val="1000"/>
              </a:spcBef>
              <a:buClr>
                <a:srgbClr val="35372F"/>
              </a:buClr>
            </a:pPr>
            <a:r>
              <a:rPr lang="en-GB" sz="2800" dirty="0">
                <a:solidFill>
                  <a:srgbClr val="35372F"/>
                </a:solidFill>
                <a:latin typeface="Calibri Light" panose="020F0302020204030204"/>
              </a:rPr>
              <a:t>Engage with our emotions and develop empathy as we consider how fossil fuel use links to climate change.</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600" y="1618502"/>
            <a:ext cx="1231499" cy="4121253"/>
          </a:xfrm>
          <a:prstGeom prst="rect">
            <a:avLst/>
          </a:prstGeom>
        </p:spPr>
      </p:pic>
    </p:spTree>
    <p:extLst>
      <p:ext uri="{BB962C8B-B14F-4D97-AF65-F5344CB8AC3E}">
        <p14:creationId xmlns:p14="http://schemas.microsoft.com/office/powerpoint/2010/main" val="1475619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Oval 10"/>
          <p:cNvSpPr/>
          <p:nvPr/>
        </p:nvSpPr>
        <p:spPr>
          <a:xfrm>
            <a:off x="7978877" y="2564719"/>
            <a:ext cx="4073425" cy="3998313"/>
          </a:xfrm>
          <a:prstGeom prst="ellipse">
            <a:avLst/>
          </a:prstGeom>
          <a:solidFill>
            <a:schemeClr val="tx1">
              <a:alpha val="66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1"/>
          <p:cNvSpPr/>
          <p:nvPr/>
        </p:nvSpPr>
        <p:spPr>
          <a:xfrm>
            <a:off x="8576380" y="4175947"/>
            <a:ext cx="2993127" cy="83099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dirty="0">
                <a:ln>
                  <a:noFill/>
                </a:ln>
                <a:solidFill>
                  <a:prstClr val="white"/>
                </a:solidFill>
                <a:effectLst/>
                <a:uLnTx/>
                <a:uFillTx/>
              </a:rPr>
              <a:t>CLIMATE</a:t>
            </a:r>
            <a:r>
              <a:rPr kumimoji="0" lang="en-GB" sz="2400" b="1" i="0" u="none" strike="noStrike" kern="1200" cap="none" spc="300" normalizeH="0" noProof="0" dirty="0">
                <a:ln>
                  <a:noFill/>
                </a:ln>
                <a:solidFill>
                  <a:prstClr val="white"/>
                </a:solidFill>
                <a:effectLst/>
                <a:uLnTx/>
                <a:uFillTx/>
              </a:rPr>
              <a:t> CHANGE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noProof="0" dirty="0">
                <a:ln>
                  <a:noFill/>
                </a:ln>
                <a:solidFill>
                  <a:prstClr val="white"/>
                </a:solidFill>
                <a:effectLst/>
                <a:uLnTx/>
                <a:uFillTx/>
              </a:rPr>
              <a:t>&amp; HUMANS</a:t>
            </a:r>
            <a:endParaRPr kumimoji="0" lang="en-GB" sz="2400" b="1" i="0" u="none" strike="noStrike" kern="1200" cap="none" spc="300" normalizeH="0" baseline="0" noProof="0" dirty="0">
              <a:ln>
                <a:noFill/>
              </a:ln>
              <a:solidFill>
                <a:prstClr val="white"/>
              </a:solidFill>
              <a:effectLst/>
              <a:uLnTx/>
              <a:uFillTx/>
            </a:endParaRPr>
          </a:p>
        </p:txBody>
      </p:sp>
      <p:sp>
        <p:nvSpPr>
          <p:cNvPr id="3" name="Rectangle 2"/>
          <p:cNvSpPr/>
          <p:nvPr/>
        </p:nvSpPr>
        <p:spPr>
          <a:xfrm>
            <a:off x="9174301" y="5006944"/>
            <a:ext cx="1797288"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spc="300" dirty="0">
                <a:solidFill>
                  <a:srgbClr val="FEE725"/>
                </a:solidFill>
              </a:rPr>
              <a:t>25</a:t>
            </a:r>
            <a:r>
              <a:rPr kumimoji="0" lang="en-GB" sz="1800" b="1" i="0" u="none" strike="noStrike" kern="1200" cap="none" spc="300" normalizeH="0" baseline="0" noProof="0" dirty="0">
                <a:ln>
                  <a:noFill/>
                </a:ln>
                <a:solidFill>
                  <a:srgbClr val="FEE725"/>
                </a:solidFill>
                <a:effectLst/>
                <a:uLnTx/>
                <a:uFillTx/>
              </a:rPr>
              <a:t> MINUTES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778" y="5818336"/>
            <a:ext cx="1437111" cy="576583"/>
          </a:xfrm>
          <a:prstGeom prst="rect">
            <a:avLst/>
          </a:prstGeom>
        </p:spPr>
      </p:pic>
    </p:spTree>
    <p:extLst>
      <p:ext uri="{BB962C8B-B14F-4D97-AF65-F5344CB8AC3E}">
        <p14:creationId xmlns:p14="http://schemas.microsoft.com/office/powerpoint/2010/main" val="3161312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216" y="802105"/>
            <a:ext cx="7788606" cy="5771567"/>
          </a:xfrm>
        </p:spPr>
        <p:txBody>
          <a:bodyPr>
            <a:normAutofit/>
          </a:bodyPr>
          <a:lstStyle/>
          <a:p>
            <a:pPr marL="0" indent="0">
              <a:lnSpc>
                <a:spcPct val="100000"/>
              </a:lnSpc>
              <a:spcBef>
                <a:spcPts val="0"/>
              </a:spcBef>
              <a:buNone/>
            </a:pPr>
            <a:r>
              <a:rPr lang="en-GB" dirty="0"/>
              <a:t>Whilst the Earth is very old, us humans have only been here for a relatively short time. </a:t>
            </a:r>
          </a:p>
          <a:p>
            <a:pPr marL="0" indent="0">
              <a:lnSpc>
                <a:spcPct val="100000"/>
              </a:lnSpc>
              <a:spcBef>
                <a:spcPts val="0"/>
              </a:spcBef>
              <a:buNone/>
            </a:pPr>
            <a:endParaRPr lang="en-GB" dirty="0">
              <a:solidFill>
                <a:srgbClr val="35372F"/>
              </a:solidFill>
            </a:endParaRPr>
          </a:p>
          <a:p>
            <a:pPr marL="0" indent="0">
              <a:lnSpc>
                <a:spcPct val="100000"/>
              </a:lnSpc>
              <a:spcBef>
                <a:spcPts val="0"/>
              </a:spcBef>
              <a:buNone/>
            </a:pPr>
            <a:r>
              <a:rPr lang="en-GB" dirty="0">
                <a:solidFill>
                  <a:srgbClr val="35372F"/>
                </a:solidFill>
              </a:rPr>
              <a:t>Although in the Earth’s long life there have been natural changes in the climate, scientists believe that the Earth's global climate is changing too quickly, more quickly than at any other time that scientists know about from their studies of Earth's history. </a:t>
            </a:r>
          </a:p>
          <a:p>
            <a:pPr marL="0" indent="0">
              <a:lnSpc>
                <a:spcPct val="100000"/>
              </a:lnSpc>
              <a:spcBef>
                <a:spcPts val="0"/>
              </a:spcBef>
              <a:buNone/>
            </a:pPr>
            <a:endParaRPr lang="en-GB" dirty="0">
              <a:solidFill>
                <a:srgbClr val="35372F"/>
              </a:solidFill>
            </a:endParaRPr>
          </a:p>
          <a:p>
            <a:pPr marL="0" indent="0">
              <a:lnSpc>
                <a:spcPct val="100000"/>
              </a:lnSpc>
              <a:spcBef>
                <a:spcPts val="0"/>
              </a:spcBef>
              <a:buNone/>
            </a:pPr>
            <a:r>
              <a:rPr lang="en-GB" dirty="0">
                <a:solidFill>
                  <a:srgbClr val="35372F"/>
                </a:solidFill>
              </a:rPr>
              <a:t>So, how has this happened? We are going to explore this in this lesson.</a:t>
            </a:r>
          </a:p>
        </p:txBody>
      </p:sp>
      <p:sp>
        <p:nvSpPr>
          <p:cNvPr id="8" name="Oval Callout 7"/>
          <p:cNvSpPr/>
          <p:nvPr/>
        </p:nvSpPr>
        <p:spPr>
          <a:xfrm>
            <a:off x="8208822" y="1313793"/>
            <a:ext cx="3300006" cy="3408222"/>
          </a:xfrm>
          <a:prstGeom prst="wedgeEllipseCallout">
            <a:avLst>
              <a:gd name="adj1" fmla="val 37928"/>
              <a:gd name="adj2" fmla="val 48558"/>
            </a:avLst>
          </a:prstGeom>
          <a:solidFill>
            <a:srgbClr val="F04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800" dirty="0">
                <a:solidFill>
                  <a:prstClr val="white"/>
                </a:solidFill>
                <a:latin typeface="+mj-lt"/>
              </a:rPr>
              <a:t>Have you ever heard of ‘Deep Time’? Watch this short 90 second </a:t>
            </a:r>
            <a:r>
              <a:rPr lang="en-GB" sz="2800" dirty="0">
                <a:solidFill>
                  <a:schemeClr val="bg1"/>
                </a:solidFill>
                <a:latin typeface="+mj-lt"/>
                <a:hlinkClick r:id="rId2">
                  <a:extLst>
                    <a:ext uri="{A12FA001-AC4F-418D-AE19-62706E023703}">
                      <ahyp:hlinkClr xmlns:ahyp="http://schemas.microsoft.com/office/drawing/2018/hyperlinkcolor" val="tx"/>
                    </a:ext>
                  </a:extLst>
                </a:hlinkClick>
              </a:rPr>
              <a:t>video</a:t>
            </a:r>
            <a:r>
              <a:rPr lang="en-GB" sz="2800" dirty="0">
                <a:solidFill>
                  <a:prstClr val="white"/>
                </a:solidFill>
                <a:latin typeface="+mj-lt"/>
              </a:rPr>
              <a:t> exploring more…</a:t>
            </a:r>
          </a:p>
        </p:txBody>
      </p:sp>
      <p:pic>
        <p:nvPicPr>
          <p:cNvPr id="6" name="Google Shape;300;p38">
            <a:extLst>
              <a:ext uri="{FF2B5EF4-FFF2-40B4-BE49-F238E27FC236}">
                <a16:creationId xmlns:a16="http://schemas.microsoft.com/office/drawing/2014/main" id="{2CA6B45F-936E-4605-9FCA-7C5277E85E96}"/>
              </a:ext>
            </a:extLst>
          </p:cNvPr>
          <p:cNvPicPr preferRelativeResize="0"/>
          <p:nvPr/>
        </p:nvPicPr>
        <p:blipFill rotWithShape="1">
          <a:blip r:embed="rId3">
            <a:alphaModFix/>
          </a:blip>
          <a:srcRect/>
          <a:stretch/>
        </p:blipFill>
        <p:spPr>
          <a:xfrm>
            <a:off x="10558699" y="4758896"/>
            <a:ext cx="1038225" cy="1543050"/>
          </a:xfrm>
          <a:prstGeom prst="rect">
            <a:avLst/>
          </a:prstGeom>
          <a:noFill/>
          <a:ln>
            <a:noFill/>
          </a:ln>
        </p:spPr>
      </p:pic>
    </p:spTree>
    <p:extLst>
      <p:ext uri="{BB962C8B-B14F-4D97-AF65-F5344CB8AC3E}">
        <p14:creationId xmlns:p14="http://schemas.microsoft.com/office/powerpoint/2010/main" val="2079729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62" y="1309943"/>
            <a:ext cx="11585448" cy="2715328"/>
          </a:xfrm>
        </p:spPr>
        <p:txBody>
          <a:bodyPr>
            <a:normAutofit/>
          </a:bodyPr>
          <a:lstStyle/>
          <a:p>
            <a:pPr marL="0" indent="0">
              <a:lnSpc>
                <a:spcPct val="100000"/>
              </a:lnSpc>
              <a:spcBef>
                <a:spcPts val="0"/>
              </a:spcBef>
              <a:buNone/>
            </a:pPr>
            <a:r>
              <a:rPr lang="en-US" dirty="0"/>
              <a:t>Life on Earth is possible because of the warmth</a:t>
            </a:r>
            <a:r>
              <a:rPr lang="en-US" b="1" dirty="0"/>
              <a:t> of the sun. </a:t>
            </a:r>
            <a:r>
              <a:rPr lang="en-US" dirty="0"/>
              <a:t>While some of the incoming light, heat and radiation from the sun bounces right back into space, some of it is trapped by the greenhouse gases that make up our atmosphere.</a:t>
            </a:r>
          </a:p>
          <a:p>
            <a:pPr marL="0" indent="0">
              <a:lnSpc>
                <a:spcPct val="100000"/>
              </a:lnSpc>
              <a:spcBef>
                <a:spcPts val="0"/>
              </a:spcBef>
              <a:buNone/>
            </a:pPr>
            <a:endParaRPr lang="en-US" dirty="0"/>
          </a:p>
          <a:p>
            <a:pPr marL="0" indent="0">
              <a:lnSpc>
                <a:spcPct val="100000"/>
              </a:lnSpc>
              <a:spcBef>
                <a:spcPts val="0"/>
              </a:spcBef>
              <a:buNone/>
            </a:pPr>
            <a:endParaRPr lang="en-US" b="1" dirty="0"/>
          </a:p>
        </p:txBody>
      </p:sp>
      <p:sp>
        <p:nvSpPr>
          <p:cNvPr id="5" name="Title 1"/>
          <p:cNvSpPr>
            <a:spLocks noGrp="1"/>
          </p:cNvSpPr>
          <p:nvPr>
            <p:ph type="title"/>
          </p:nvPr>
        </p:nvSpPr>
        <p:spPr>
          <a:xfrm>
            <a:off x="357162" y="500642"/>
            <a:ext cx="11357344" cy="972594"/>
          </a:xfrm>
        </p:spPr>
        <p:txBody>
          <a:bodyPr>
            <a:normAutofit/>
          </a:bodyPr>
          <a:lstStyle/>
          <a:p>
            <a:r>
              <a:rPr lang="en-GB" sz="4000" b="1" dirty="0">
                <a:solidFill>
                  <a:srgbClr val="35372F"/>
                </a:solidFill>
              </a:rPr>
              <a:t>What do greenhouse gases do?</a:t>
            </a:r>
          </a:p>
        </p:txBody>
      </p:sp>
      <p:sp>
        <p:nvSpPr>
          <p:cNvPr id="7" name="TextBox 6"/>
          <p:cNvSpPr txBox="1"/>
          <p:nvPr/>
        </p:nvSpPr>
        <p:spPr>
          <a:xfrm>
            <a:off x="7877477" y="4311914"/>
            <a:ext cx="2182896" cy="1569660"/>
          </a:xfrm>
          <a:prstGeom prst="rect">
            <a:avLst/>
          </a:prstGeom>
          <a:noFill/>
        </p:spPr>
        <p:txBody>
          <a:bodyPr wrap="square" rtlCol="0">
            <a:spAutoFit/>
          </a:bodyPr>
          <a:lstStyle/>
          <a:p>
            <a:pPr algn="ctr"/>
            <a:r>
              <a:rPr lang="en-GB" sz="2400" b="1" dirty="0">
                <a:solidFill>
                  <a:schemeClr val="bg1"/>
                </a:solidFill>
              </a:rPr>
              <a:t>Without this blanket, Earth would be a frozen rock!</a:t>
            </a:r>
          </a:p>
        </p:txBody>
      </p:sp>
      <p:sp>
        <p:nvSpPr>
          <p:cNvPr id="2" name="Rectangle 1"/>
          <p:cNvSpPr/>
          <p:nvPr/>
        </p:nvSpPr>
        <p:spPr>
          <a:xfrm>
            <a:off x="357162" y="2842928"/>
            <a:ext cx="6853413" cy="3108543"/>
          </a:xfrm>
          <a:prstGeom prst="rect">
            <a:avLst/>
          </a:prstGeom>
        </p:spPr>
        <p:txBody>
          <a:bodyPr wrap="square">
            <a:spAutoFit/>
          </a:bodyPr>
          <a:lstStyle/>
          <a:p>
            <a:pPr>
              <a:buClr>
                <a:srgbClr val="35372F"/>
              </a:buClr>
            </a:pPr>
            <a:r>
              <a:rPr lang="en-US" sz="2800" dirty="0">
                <a:solidFill>
                  <a:srgbClr val="35372F"/>
                </a:solidFill>
                <a:latin typeface="Calibri Light" panose="020F0302020204030204"/>
              </a:rPr>
              <a:t>These greenhouse gases are a bit like the Earth’s blanket!</a:t>
            </a:r>
          </a:p>
          <a:p>
            <a:pPr lvl="0">
              <a:buClr>
                <a:srgbClr val="35372F"/>
              </a:buClr>
            </a:pPr>
            <a:endParaRPr lang="en-US" sz="2800" dirty="0">
              <a:solidFill>
                <a:srgbClr val="35372F"/>
              </a:solidFill>
              <a:latin typeface="Calibri Light" panose="020F0302020204030204"/>
            </a:endParaRPr>
          </a:p>
          <a:p>
            <a:pPr lvl="0">
              <a:buClr>
                <a:srgbClr val="35372F"/>
              </a:buClr>
            </a:pPr>
            <a:r>
              <a:rPr lang="en-US" sz="2800" dirty="0">
                <a:solidFill>
                  <a:srgbClr val="35372F"/>
                </a:solidFill>
                <a:latin typeface="Calibri Light" panose="020F0302020204030204"/>
              </a:rPr>
              <a:t>Without this layer of insulation, Earth would simply be a frozen rock hurtling through space - it is a really important layer! </a:t>
            </a:r>
          </a:p>
          <a:p>
            <a:pPr>
              <a:buClr>
                <a:srgbClr val="35372F"/>
              </a:buClr>
            </a:pPr>
            <a:endParaRPr lang="en-US" sz="2800" dirty="0">
              <a:solidFill>
                <a:srgbClr val="35372F"/>
              </a:solidFill>
              <a:latin typeface="Calibri Light" panose="020F0302020204030204"/>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9500" y="2909603"/>
            <a:ext cx="4285006" cy="3572048"/>
          </a:xfrm>
          <a:prstGeom prst="rect">
            <a:avLst/>
          </a:prstGeom>
        </p:spPr>
      </p:pic>
    </p:spTree>
    <p:extLst>
      <p:ext uri="{BB962C8B-B14F-4D97-AF65-F5344CB8AC3E}">
        <p14:creationId xmlns:p14="http://schemas.microsoft.com/office/powerpoint/2010/main" val="3463198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840" y="1028688"/>
            <a:ext cx="11439060" cy="3648087"/>
          </a:xfrm>
        </p:spPr>
        <p:txBody>
          <a:bodyPr>
            <a:normAutofit/>
          </a:bodyPr>
          <a:lstStyle/>
          <a:p>
            <a:pPr marL="0" indent="0">
              <a:buNone/>
            </a:pPr>
            <a:r>
              <a:rPr lang="en-US" dirty="0">
                <a:solidFill>
                  <a:srgbClr val="35372F"/>
                </a:solidFill>
              </a:rPr>
              <a:t>However, the Earth’s blanket has got far too thick and is now causing problems across the globe. </a:t>
            </a:r>
          </a:p>
          <a:p>
            <a:pPr marL="0" indent="0">
              <a:buNone/>
            </a:pPr>
            <a:endParaRPr lang="en-GB" dirty="0">
              <a:solidFill>
                <a:srgbClr val="35372F"/>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6575" y="2098884"/>
            <a:ext cx="4886325" cy="4073316"/>
          </a:xfrm>
          <a:prstGeom prst="rect">
            <a:avLst/>
          </a:prstGeom>
        </p:spPr>
      </p:pic>
      <p:sp>
        <p:nvSpPr>
          <p:cNvPr id="5" name="Rectangle 4"/>
          <p:cNvSpPr/>
          <p:nvPr/>
        </p:nvSpPr>
        <p:spPr>
          <a:xfrm>
            <a:off x="409575" y="2229766"/>
            <a:ext cx="6610350" cy="2935162"/>
          </a:xfrm>
          <a:prstGeom prst="rect">
            <a:avLst/>
          </a:prstGeom>
        </p:spPr>
        <p:txBody>
          <a:bodyPr wrap="square">
            <a:spAutoFit/>
          </a:bodyPr>
          <a:lstStyle/>
          <a:p>
            <a:pPr lvl="0">
              <a:lnSpc>
                <a:spcPct val="90000"/>
              </a:lnSpc>
              <a:spcBef>
                <a:spcPts val="1000"/>
              </a:spcBef>
              <a:buClr>
                <a:srgbClr val="35372F"/>
              </a:buClr>
            </a:pPr>
            <a:r>
              <a:rPr lang="en-GB" sz="2800" dirty="0">
                <a:solidFill>
                  <a:srgbClr val="35372F"/>
                </a:solidFill>
                <a:latin typeface="Calibri Light" panose="020F0302020204030204"/>
              </a:rPr>
              <a:t>One of the impacts of a changing climate in the last few decades is </a:t>
            </a:r>
            <a:r>
              <a:rPr lang="en-GB" sz="2800" b="1" dirty="0">
                <a:solidFill>
                  <a:srgbClr val="35372F"/>
                </a:solidFill>
                <a:latin typeface="Calibri Light" panose="020F0302020204030204"/>
              </a:rPr>
              <a:t>global warming.</a:t>
            </a:r>
          </a:p>
          <a:p>
            <a:pPr lvl="0">
              <a:lnSpc>
                <a:spcPct val="90000"/>
              </a:lnSpc>
              <a:spcBef>
                <a:spcPts val="1000"/>
              </a:spcBef>
              <a:buClr>
                <a:srgbClr val="35372F"/>
              </a:buClr>
            </a:pPr>
            <a:r>
              <a:rPr lang="en-GB" sz="2800" dirty="0">
                <a:solidFill>
                  <a:srgbClr val="35372F"/>
                </a:solidFill>
                <a:latin typeface="Calibri Light" panose="020F0302020204030204"/>
              </a:rPr>
              <a:t>The average temperature across the planet has increased, due to an increase in the atmosphere of a greenhouse gas called </a:t>
            </a:r>
            <a:r>
              <a:rPr lang="en-GB" sz="2800" b="1" dirty="0">
                <a:solidFill>
                  <a:srgbClr val="35372F"/>
                </a:solidFill>
                <a:latin typeface="Calibri Light" panose="020F0302020204030204"/>
              </a:rPr>
              <a:t>carbon dioxide</a:t>
            </a:r>
            <a:r>
              <a:rPr lang="en-GB" sz="2800" dirty="0">
                <a:solidFill>
                  <a:srgbClr val="35372F"/>
                </a:solidFill>
                <a:latin typeface="Calibri Light" panose="020F0302020204030204"/>
              </a:rPr>
              <a:t>. This increase is thought to be because of the use of </a:t>
            </a:r>
            <a:r>
              <a:rPr lang="en-GB" sz="2800" b="1" dirty="0">
                <a:solidFill>
                  <a:srgbClr val="35372F"/>
                </a:solidFill>
                <a:latin typeface="Calibri Light" panose="020F0302020204030204"/>
              </a:rPr>
              <a:t>fossil fuels </a:t>
            </a:r>
            <a:r>
              <a:rPr lang="en-GB" sz="2800" dirty="0">
                <a:solidFill>
                  <a:srgbClr val="35372F"/>
                </a:solidFill>
                <a:latin typeface="Calibri Light" panose="020F0302020204030204"/>
              </a:rPr>
              <a:t>by humans.</a:t>
            </a:r>
          </a:p>
        </p:txBody>
      </p:sp>
    </p:spTree>
    <p:extLst>
      <p:ext uri="{BB962C8B-B14F-4D97-AF65-F5344CB8AC3E}">
        <p14:creationId xmlns:p14="http://schemas.microsoft.com/office/powerpoint/2010/main" val="104337813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ustom 14">
      <a:dk1>
        <a:srgbClr val="000000"/>
      </a:dk1>
      <a:lt1>
        <a:srgbClr val="FFFFFF"/>
      </a:lt1>
      <a:dk2>
        <a:srgbClr val="000073"/>
      </a:dk2>
      <a:lt2>
        <a:srgbClr val="FFE6E6"/>
      </a:lt2>
      <a:accent1>
        <a:srgbClr val="FFFFFF"/>
      </a:accent1>
      <a:accent2>
        <a:srgbClr val="FFFFFF"/>
      </a:accent2>
      <a:accent3>
        <a:srgbClr val="FFFFFF"/>
      </a:accent3>
      <a:accent4>
        <a:srgbClr val="FFFFFF"/>
      </a:accent4>
      <a:accent5>
        <a:srgbClr val="FFFFFF"/>
      </a:accent5>
      <a:accent6>
        <a:srgbClr val="FFFFFF"/>
      </a:accent6>
      <a:hlink>
        <a:srgbClr val="0563C1"/>
      </a:hlink>
      <a:folHlink>
        <a:srgbClr val="954F72"/>
      </a:folHlink>
    </a:clrScheme>
    <a:fontScheme name="Modern 01">
      <a:majorFont>
        <a:latin typeface="Century Gothic"/>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66676778_Dashboard, from 24Slides_SL_V1.pptx" id="{295C4539-006B-481B-BB49-AA6696014542}" vid="{08D33979-AB7E-4584-851D-4053B37BB971}"/>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65D94F0762894DBFBF8132F36DD753" ma:contentTypeVersion="14" ma:contentTypeDescription="Create a new document." ma:contentTypeScope="" ma:versionID="6e0761fb5403073ed6c9e0230868e940">
  <xsd:schema xmlns:xsd="http://www.w3.org/2001/XMLSchema" xmlns:xs="http://www.w3.org/2001/XMLSchema" xmlns:p="http://schemas.microsoft.com/office/2006/metadata/properties" xmlns:ns2="01a464aa-a786-405b-bb6b-b90e04698418" xmlns:ns3="37c47d49-5c3e-4564-83ee-3a7de24ace65" targetNamespace="http://schemas.microsoft.com/office/2006/metadata/properties" ma:root="true" ma:fieldsID="4c3c2815ddce23b600af5000d2f90e71" ns2:_="" ns3:_="">
    <xsd:import namespace="01a464aa-a786-405b-bb6b-b90e04698418"/>
    <xsd:import namespace="37c47d49-5c3e-4564-83ee-3a7de24ace6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a464aa-a786-405b-bb6b-b90e0469841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85ba91ac-8f10-4fd1-a0bc-b6f7c7ddcd58}" ma:internalName="TaxCatchAll" ma:showField="CatchAllData" ma:web="01a464aa-a786-405b-bb6b-b90e0469841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7c47d49-5c3e-4564-83ee-3a7de24ace6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c631306-648b-4820-82d0-96e94158719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7c47d49-5c3e-4564-83ee-3a7de24ace65">
      <Terms xmlns="http://schemas.microsoft.com/office/infopath/2007/PartnerControls"/>
    </lcf76f155ced4ddcb4097134ff3c332f>
    <TaxCatchAll xmlns="01a464aa-a786-405b-bb6b-b90e0469841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8D60A5-8094-477F-9A15-605E04B769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a464aa-a786-405b-bb6b-b90e04698418"/>
    <ds:schemaRef ds:uri="37c47d49-5c3e-4564-83ee-3a7de24ace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424E8A-CAF2-4967-9363-F114725867A4}">
  <ds:schemaRefs>
    <ds:schemaRef ds:uri="http://schemas.microsoft.com/office/2006/metadata/properties"/>
    <ds:schemaRef ds:uri="http://schemas.microsoft.com/office/infopath/2007/PartnerControls"/>
    <ds:schemaRef ds:uri="37c47d49-5c3e-4564-83ee-3a7de24ace65"/>
    <ds:schemaRef ds:uri="01a464aa-a786-405b-bb6b-b90e04698418"/>
  </ds:schemaRefs>
</ds:datastoreItem>
</file>

<file path=customXml/itemProps3.xml><?xml version="1.0" encoding="utf-8"?>
<ds:datastoreItem xmlns:ds="http://schemas.openxmlformats.org/officeDocument/2006/customXml" ds:itemID="{99513B5D-D864-479B-9B94-F97162E690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2561</TotalTime>
  <Words>2206</Words>
  <Application>Microsoft Macintosh PowerPoint</Application>
  <PresentationFormat>Widescreen</PresentationFormat>
  <Paragraphs>175</Paragraphs>
  <Slides>37</Slides>
  <Notes>8</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37</vt:i4>
      </vt:variant>
    </vt:vector>
  </HeadingPairs>
  <TitlesOfParts>
    <vt:vector size="49" baseType="lpstr">
      <vt:lpstr>Arial</vt:lpstr>
      <vt:lpstr>Calibri</vt:lpstr>
      <vt:lpstr>Calibri Light</vt:lpstr>
      <vt:lpstr>Century Gothic</vt:lpstr>
      <vt:lpstr>Foco</vt:lpstr>
      <vt:lpstr>Just Another Hand</vt:lpstr>
      <vt:lpstr>Poppins</vt:lpstr>
      <vt:lpstr>Wingdings</vt:lpstr>
      <vt:lpstr>1_Office Theme</vt:lpstr>
      <vt:lpstr>2_Office Theme</vt:lpstr>
      <vt:lpstr>Office Theme</vt:lpstr>
      <vt:lpstr>3_Office Theme</vt:lpstr>
      <vt:lpstr>PowerPoint Presentation</vt:lpstr>
      <vt:lpstr>AT A GLANCE | Changing Climates |  Cause and Effect</vt:lpstr>
      <vt:lpstr>PowerPoint Presentation</vt:lpstr>
      <vt:lpstr>PowerPoint Presentation</vt:lpstr>
      <vt:lpstr>In this lesson, we will:</vt:lpstr>
      <vt:lpstr>PowerPoint Presentation</vt:lpstr>
      <vt:lpstr>PowerPoint Presentation</vt:lpstr>
      <vt:lpstr>What do greenhouse gases 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Musson</dc:creator>
  <cp:lastModifiedBy>Amy Strachan</cp:lastModifiedBy>
  <cp:revision>257</cp:revision>
  <dcterms:created xsi:type="dcterms:W3CDTF">2019-08-15T20:52:15Z</dcterms:created>
  <dcterms:modified xsi:type="dcterms:W3CDTF">2023-10-25T12:49:05Z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0x010100A965D94F0762894DBFBF8132F36DD753</vt:lpwstr>
  </property>
</Properties>
</file>